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Arial" charset="1" panose="020B0604020202020204"/>
      <p:regular r:id="rId14"/>
    </p:embeddedFont>
    <p:embeddedFont>
      <p:font typeface="Arial Bold" charset="1" panose="020B0704020202020204"/>
      <p:regular r:id="rId15"/>
    </p:embeddedFont>
    <p:embeddedFont>
      <p:font typeface="Times New Roman" charset="1" panose="02020603050405020304"/>
      <p:regular r:id="rId16"/>
    </p:embeddedFont>
    <p:embeddedFont>
      <p:font typeface="Times New Roman MT Bold" charset="1" panose="02030802070405020303"/>
      <p:regular r:id="rId17"/>
    </p:embeddedFont>
    <p:embeddedFont>
      <p:font typeface="Times New Roman MT" charset="1" panose="02030502070405020303"/>
      <p:regular r:id="rId18"/>
    </p:embeddedFont>
    <p:embeddedFont>
      <p:font typeface="Times New Roman Bold" charset="1" panose="02020803070505020304"/>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https://www.freepik.com/" TargetMode="External" Type="http://schemas.openxmlformats.org/officeDocument/2006/relationships/hyperlink"/><Relationship Id="rId5"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 Id="rId6" Target="../media/image13.png" Type="http://schemas.openxmlformats.org/officeDocument/2006/relationships/image"/><Relationship Id="rId7" Target="../media/image14.png" Type="http://schemas.openxmlformats.org/officeDocument/2006/relationships/image"/><Relationship Id="rId8" Target="../media/image15.png" Type="http://schemas.openxmlformats.org/officeDocument/2006/relationships/image"/><Relationship Id="rId9" Target="../media/image1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109032" y="117003"/>
            <a:ext cx="2700338" cy="863271"/>
            <a:chOff x="0" y="0"/>
            <a:chExt cx="3600450" cy="1151028"/>
          </a:xfrm>
        </p:grpSpPr>
        <p:sp>
          <p:nvSpPr>
            <p:cNvPr name="Freeform 3" id="3" descr="A close up of a sign  Description automatically generated"/>
            <p:cNvSpPr/>
            <p:nvPr/>
          </p:nvSpPr>
          <p:spPr>
            <a:xfrm flipH="false" flipV="false" rot="0">
              <a:off x="0" y="0"/>
              <a:ext cx="3600450" cy="1151001"/>
            </a:xfrm>
            <a:custGeom>
              <a:avLst/>
              <a:gdLst/>
              <a:ahLst/>
              <a:cxnLst/>
              <a:rect r="r" b="b" t="t" l="l"/>
              <a:pathLst>
                <a:path h="1151001" w="3600450">
                  <a:moveTo>
                    <a:pt x="0" y="0"/>
                  </a:moveTo>
                  <a:lnTo>
                    <a:pt x="3600450" y="0"/>
                  </a:lnTo>
                  <a:lnTo>
                    <a:pt x="3600450" y="1151001"/>
                  </a:lnTo>
                  <a:lnTo>
                    <a:pt x="0" y="1151001"/>
                  </a:lnTo>
                  <a:lnTo>
                    <a:pt x="0" y="0"/>
                  </a:lnTo>
                  <a:close/>
                </a:path>
              </a:pathLst>
            </a:custGeom>
            <a:blipFill>
              <a:blip r:embed="rId2"/>
              <a:stretch>
                <a:fillRect l="0" t="0" r="0" b="-4570"/>
              </a:stretch>
            </a:blipFill>
          </p:spPr>
        </p:sp>
      </p:grpSp>
      <p:grpSp>
        <p:nvGrpSpPr>
          <p:cNvPr name="Group 4" id="4"/>
          <p:cNvGrpSpPr/>
          <p:nvPr/>
        </p:nvGrpSpPr>
        <p:grpSpPr>
          <a:xfrm rot="0">
            <a:off x="-19048" y="-19050"/>
            <a:ext cx="14782800" cy="1114545"/>
            <a:chOff x="0" y="0"/>
            <a:chExt cx="19710400" cy="1486060"/>
          </a:xfrm>
        </p:grpSpPr>
        <p:sp>
          <p:nvSpPr>
            <p:cNvPr name="Freeform 5" id="5"/>
            <p:cNvSpPr/>
            <p:nvPr/>
          </p:nvSpPr>
          <p:spPr>
            <a:xfrm flipH="false" flipV="false" rot="0">
              <a:off x="25400" y="25400"/>
              <a:ext cx="19659600" cy="1435227"/>
            </a:xfrm>
            <a:custGeom>
              <a:avLst/>
              <a:gdLst/>
              <a:ahLst/>
              <a:cxnLst/>
              <a:rect r="r" b="b" t="t" l="l"/>
              <a:pathLst>
                <a:path h="1435227" w="19659600">
                  <a:moveTo>
                    <a:pt x="0" y="0"/>
                  </a:moveTo>
                  <a:lnTo>
                    <a:pt x="19659600" y="0"/>
                  </a:lnTo>
                  <a:lnTo>
                    <a:pt x="19659600" y="1435227"/>
                  </a:lnTo>
                  <a:lnTo>
                    <a:pt x="0" y="1435227"/>
                  </a:lnTo>
                  <a:close/>
                </a:path>
              </a:pathLst>
            </a:custGeom>
            <a:solidFill>
              <a:srgbClr val="213264"/>
            </a:solidFill>
            <a:ln w="12700">
              <a:solidFill>
                <a:srgbClr val="000000"/>
              </a:solidFill>
            </a:ln>
          </p:spPr>
        </p:sp>
        <p:sp>
          <p:nvSpPr>
            <p:cNvPr name="Freeform 6" id="6"/>
            <p:cNvSpPr/>
            <p:nvPr/>
          </p:nvSpPr>
          <p:spPr>
            <a:xfrm flipH="false" flipV="false" rot="0">
              <a:off x="0" y="0"/>
              <a:ext cx="19710400" cy="1486027"/>
            </a:xfrm>
            <a:custGeom>
              <a:avLst/>
              <a:gdLst/>
              <a:ahLst/>
              <a:cxnLst/>
              <a:rect r="r" b="b" t="t" l="l"/>
              <a:pathLst>
                <a:path h="1486027" w="19710400">
                  <a:moveTo>
                    <a:pt x="25400" y="0"/>
                  </a:moveTo>
                  <a:lnTo>
                    <a:pt x="19685000" y="0"/>
                  </a:lnTo>
                  <a:cubicBezTo>
                    <a:pt x="19698970" y="0"/>
                    <a:pt x="19710400" y="11430"/>
                    <a:pt x="19710400" y="25400"/>
                  </a:cubicBezTo>
                  <a:lnTo>
                    <a:pt x="19710400" y="1460627"/>
                  </a:lnTo>
                  <a:cubicBezTo>
                    <a:pt x="19710400" y="1474597"/>
                    <a:pt x="19698970" y="1486027"/>
                    <a:pt x="19685000" y="1486027"/>
                  </a:cubicBezTo>
                  <a:lnTo>
                    <a:pt x="25400" y="1486027"/>
                  </a:lnTo>
                  <a:cubicBezTo>
                    <a:pt x="11430" y="1486027"/>
                    <a:pt x="0" y="1474597"/>
                    <a:pt x="0" y="1460627"/>
                  </a:cubicBezTo>
                  <a:lnTo>
                    <a:pt x="0" y="25400"/>
                  </a:lnTo>
                  <a:cubicBezTo>
                    <a:pt x="0" y="11430"/>
                    <a:pt x="11430" y="0"/>
                    <a:pt x="25400" y="0"/>
                  </a:cubicBezTo>
                  <a:moveTo>
                    <a:pt x="25400" y="50800"/>
                  </a:moveTo>
                  <a:lnTo>
                    <a:pt x="25400" y="25400"/>
                  </a:lnTo>
                  <a:lnTo>
                    <a:pt x="50800" y="25400"/>
                  </a:lnTo>
                  <a:lnTo>
                    <a:pt x="50800" y="1460627"/>
                  </a:lnTo>
                  <a:lnTo>
                    <a:pt x="25400" y="1460627"/>
                  </a:lnTo>
                  <a:lnTo>
                    <a:pt x="25400" y="1435227"/>
                  </a:lnTo>
                  <a:lnTo>
                    <a:pt x="19685000" y="1435227"/>
                  </a:lnTo>
                  <a:lnTo>
                    <a:pt x="19685000" y="1460627"/>
                  </a:lnTo>
                  <a:lnTo>
                    <a:pt x="19659600" y="1460627"/>
                  </a:lnTo>
                  <a:lnTo>
                    <a:pt x="19659600" y="25400"/>
                  </a:lnTo>
                  <a:lnTo>
                    <a:pt x="19685000" y="25400"/>
                  </a:lnTo>
                  <a:lnTo>
                    <a:pt x="19685000" y="50800"/>
                  </a:lnTo>
                  <a:lnTo>
                    <a:pt x="25400" y="50800"/>
                  </a:lnTo>
                  <a:close/>
                </a:path>
              </a:pathLst>
            </a:custGeom>
            <a:solidFill>
              <a:srgbClr val="213264"/>
            </a:solidFill>
            <a:ln w="12700">
              <a:solidFill>
                <a:srgbClr val="000000"/>
              </a:solidFill>
            </a:ln>
          </p:spPr>
        </p:sp>
      </p:grpSp>
      <p:grpSp>
        <p:nvGrpSpPr>
          <p:cNvPr name="Group 7" id="7"/>
          <p:cNvGrpSpPr/>
          <p:nvPr/>
        </p:nvGrpSpPr>
        <p:grpSpPr>
          <a:xfrm rot="0">
            <a:off x="14833450" y="-628"/>
            <a:ext cx="168424" cy="1098536"/>
            <a:chOff x="0" y="0"/>
            <a:chExt cx="224566" cy="1464714"/>
          </a:xfrm>
        </p:grpSpPr>
        <p:sp>
          <p:nvSpPr>
            <p:cNvPr name="Freeform 8" id="8"/>
            <p:cNvSpPr/>
            <p:nvPr/>
          </p:nvSpPr>
          <p:spPr>
            <a:xfrm flipH="false" flipV="false" rot="0">
              <a:off x="0" y="0"/>
              <a:ext cx="224536" cy="1464691"/>
            </a:xfrm>
            <a:custGeom>
              <a:avLst/>
              <a:gdLst/>
              <a:ahLst/>
              <a:cxnLst/>
              <a:rect r="r" b="b" t="t" l="l"/>
              <a:pathLst>
                <a:path h="1464691" w="224536">
                  <a:moveTo>
                    <a:pt x="0" y="0"/>
                  </a:moveTo>
                  <a:lnTo>
                    <a:pt x="224536" y="0"/>
                  </a:lnTo>
                  <a:lnTo>
                    <a:pt x="224536" y="1464691"/>
                  </a:lnTo>
                  <a:lnTo>
                    <a:pt x="0" y="1464691"/>
                  </a:lnTo>
                  <a:close/>
                </a:path>
              </a:pathLst>
            </a:custGeom>
            <a:solidFill>
              <a:srgbClr val="7FBA00"/>
            </a:solidFill>
            <a:ln w="12700">
              <a:solidFill>
                <a:srgbClr val="000000"/>
              </a:solidFill>
            </a:ln>
          </p:spPr>
        </p:sp>
      </p:grpSp>
      <p:grpSp>
        <p:nvGrpSpPr>
          <p:cNvPr name="Group 9" id="9"/>
          <p:cNvGrpSpPr>
            <a:grpSpLocks noChangeAspect="true"/>
          </p:cNvGrpSpPr>
          <p:nvPr/>
        </p:nvGrpSpPr>
        <p:grpSpPr>
          <a:xfrm rot="0">
            <a:off x="0" y="-19050"/>
            <a:ext cx="14758988" cy="1085852"/>
            <a:chOff x="0" y="0"/>
            <a:chExt cx="19678650" cy="1447802"/>
          </a:xfrm>
        </p:grpSpPr>
        <p:sp>
          <p:nvSpPr>
            <p:cNvPr name="Freeform 10" id="10" descr="A blue and white background  Description automatically generated with medium confidence"/>
            <p:cNvSpPr/>
            <p:nvPr/>
          </p:nvSpPr>
          <p:spPr>
            <a:xfrm flipH="false" flipV="false" rot="0">
              <a:off x="0" y="0"/>
              <a:ext cx="19678650" cy="1447800"/>
            </a:xfrm>
            <a:custGeom>
              <a:avLst/>
              <a:gdLst/>
              <a:ahLst/>
              <a:cxnLst/>
              <a:rect r="r" b="b" t="t" l="l"/>
              <a:pathLst>
                <a:path h="1447800" w="19678650">
                  <a:moveTo>
                    <a:pt x="0" y="0"/>
                  </a:moveTo>
                  <a:lnTo>
                    <a:pt x="19678650" y="0"/>
                  </a:lnTo>
                  <a:lnTo>
                    <a:pt x="19678650" y="1447800"/>
                  </a:lnTo>
                  <a:lnTo>
                    <a:pt x="0" y="1447800"/>
                  </a:lnTo>
                  <a:lnTo>
                    <a:pt x="0" y="0"/>
                  </a:lnTo>
                  <a:close/>
                </a:path>
              </a:pathLst>
            </a:custGeom>
            <a:blipFill>
              <a:blip r:embed="rId3">
                <a:alphaModFix amt="16000"/>
              </a:blip>
              <a:stretch>
                <a:fillRect l="0" t="-213488" r="-1645" b="-549998"/>
              </a:stretch>
            </a:blipFill>
          </p:spPr>
        </p:sp>
      </p:grpSp>
      <p:grpSp>
        <p:nvGrpSpPr>
          <p:cNvPr name="Group 11" id="11"/>
          <p:cNvGrpSpPr/>
          <p:nvPr/>
        </p:nvGrpSpPr>
        <p:grpSpPr>
          <a:xfrm rot="0">
            <a:off x="17887950" y="-628"/>
            <a:ext cx="400050" cy="1098536"/>
            <a:chOff x="0" y="0"/>
            <a:chExt cx="533400" cy="1464714"/>
          </a:xfrm>
        </p:grpSpPr>
        <p:sp>
          <p:nvSpPr>
            <p:cNvPr name="Freeform 12" id="12"/>
            <p:cNvSpPr/>
            <p:nvPr/>
          </p:nvSpPr>
          <p:spPr>
            <a:xfrm flipH="false" flipV="false" rot="0">
              <a:off x="0" y="0"/>
              <a:ext cx="533400" cy="1464691"/>
            </a:xfrm>
            <a:custGeom>
              <a:avLst/>
              <a:gdLst/>
              <a:ahLst/>
              <a:cxnLst/>
              <a:rect r="r" b="b" t="t" l="l"/>
              <a:pathLst>
                <a:path h="1464691" w="533400">
                  <a:moveTo>
                    <a:pt x="0" y="0"/>
                  </a:moveTo>
                  <a:lnTo>
                    <a:pt x="533400" y="0"/>
                  </a:lnTo>
                  <a:lnTo>
                    <a:pt x="533400" y="1464691"/>
                  </a:lnTo>
                  <a:lnTo>
                    <a:pt x="0" y="1464691"/>
                  </a:lnTo>
                  <a:close/>
                </a:path>
              </a:pathLst>
            </a:custGeom>
            <a:solidFill>
              <a:srgbClr val="FED500"/>
            </a:solidFill>
            <a:ln w="12700">
              <a:solidFill>
                <a:srgbClr val="000000"/>
              </a:solidFill>
            </a:ln>
          </p:spPr>
        </p:sp>
      </p:grpSp>
      <p:grpSp>
        <p:nvGrpSpPr>
          <p:cNvPr name="Group 13" id="13"/>
          <p:cNvGrpSpPr>
            <a:grpSpLocks noChangeAspect="true"/>
          </p:cNvGrpSpPr>
          <p:nvPr/>
        </p:nvGrpSpPr>
        <p:grpSpPr>
          <a:xfrm rot="0">
            <a:off x="0" y="-54064"/>
            <a:ext cx="18288000" cy="10287000"/>
            <a:chOff x="0" y="0"/>
            <a:chExt cx="24384000" cy="13716000"/>
          </a:xfrm>
        </p:grpSpPr>
        <p:sp>
          <p:nvSpPr>
            <p:cNvPr name="Freeform 14" id="14" descr="A person sitting at a desk with a computer  Description automatically generated"/>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4"/>
              <a:stretch>
                <a:fillRect l="0" t="0" r="0" b="0"/>
              </a:stretch>
            </a:blipFill>
          </p:spPr>
        </p:sp>
      </p:grpSp>
      <p:grpSp>
        <p:nvGrpSpPr>
          <p:cNvPr name="Group 15" id="15"/>
          <p:cNvGrpSpPr/>
          <p:nvPr/>
        </p:nvGrpSpPr>
        <p:grpSpPr>
          <a:xfrm rot="0">
            <a:off x="8791575" y="857250"/>
            <a:ext cx="7048500" cy="1504950"/>
            <a:chOff x="0" y="0"/>
            <a:chExt cx="9398000" cy="2006600"/>
          </a:xfrm>
        </p:grpSpPr>
        <p:sp>
          <p:nvSpPr>
            <p:cNvPr name="Freeform 16" id="16"/>
            <p:cNvSpPr/>
            <p:nvPr/>
          </p:nvSpPr>
          <p:spPr>
            <a:xfrm flipH="false" flipV="false" rot="0">
              <a:off x="25400" y="25400"/>
              <a:ext cx="9347200" cy="1955800"/>
            </a:xfrm>
            <a:custGeom>
              <a:avLst/>
              <a:gdLst/>
              <a:ahLst/>
              <a:cxnLst/>
              <a:rect r="r" b="b" t="t" l="l"/>
              <a:pathLst>
                <a:path h="1955800" w="9347200">
                  <a:moveTo>
                    <a:pt x="0" y="326009"/>
                  </a:moveTo>
                  <a:cubicBezTo>
                    <a:pt x="0" y="145923"/>
                    <a:pt x="148971" y="0"/>
                    <a:pt x="332613" y="0"/>
                  </a:cubicBezTo>
                  <a:lnTo>
                    <a:pt x="9014587" y="0"/>
                  </a:lnTo>
                  <a:cubicBezTo>
                    <a:pt x="9198229" y="0"/>
                    <a:pt x="9347200" y="145923"/>
                    <a:pt x="9347200" y="326009"/>
                  </a:cubicBezTo>
                  <a:lnTo>
                    <a:pt x="9347200" y="1629791"/>
                  </a:lnTo>
                  <a:cubicBezTo>
                    <a:pt x="9347200" y="1809877"/>
                    <a:pt x="9198229" y="1955800"/>
                    <a:pt x="9014587" y="1955800"/>
                  </a:cubicBezTo>
                  <a:lnTo>
                    <a:pt x="332613" y="1955800"/>
                  </a:lnTo>
                  <a:cubicBezTo>
                    <a:pt x="148971" y="1955800"/>
                    <a:pt x="0" y="1809877"/>
                    <a:pt x="0" y="1629791"/>
                  </a:cubicBezTo>
                  <a:close/>
                </a:path>
              </a:pathLst>
            </a:custGeom>
            <a:solidFill>
              <a:srgbClr val="EBEEF9"/>
            </a:solidFill>
            <a:ln w="12700">
              <a:solidFill>
                <a:srgbClr val="000000"/>
              </a:solidFill>
            </a:ln>
          </p:spPr>
        </p:sp>
        <p:sp>
          <p:nvSpPr>
            <p:cNvPr name="Freeform 17" id="17"/>
            <p:cNvSpPr/>
            <p:nvPr/>
          </p:nvSpPr>
          <p:spPr>
            <a:xfrm flipH="false" flipV="false" rot="0">
              <a:off x="0" y="0"/>
              <a:ext cx="9398000" cy="2006600"/>
            </a:xfrm>
            <a:custGeom>
              <a:avLst/>
              <a:gdLst/>
              <a:ahLst/>
              <a:cxnLst/>
              <a:rect r="r" b="b" t="t" l="l"/>
              <a:pathLst>
                <a:path h="2006600" w="9398000">
                  <a:moveTo>
                    <a:pt x="0" y="351409"/>
                  </a:moveTo>
                  <a:cubicBezTo>
                    <a:pt x="0" y="156845"/>
                    <a:pt x="160782" y="0"/>
                    <a:pt x="358013" y="0"/>
                  </a:cubicBezTo>
                  <a:lnTo>
                    <a:pt x="9039987" y="0"/>
                  </a:lnTo>
                  <a:lnTo>
                    <a:pt x="9039987" y="25400"/>
                  </a:lnTo>
                  <a:lnTo>
                    <a:pt x="9039987" y="0"/>
                  </a:lnTo>
                  <a:cubicBezTo>
                    <a:pt x="9237218" y="0"/>
                    <a:pt x="9398000" y="156845"/>
                    <a:pt x="9398000" y="351409"/>
                  </a:cubicBezTo>
                  <a:lnTo>
                    <a:pt x="9372600" y="351409"/>
                  </a:lnTo>
                  <a:lnTo>
                    <a:pt x="9398000" y="351409"/>
                  </a:lnTo>
                  <a:lnTo>
                    <a:pt x="9398000" y="1655191"/>
                  </a:lnTo>
                  <a:lnTo>
                    <a:pt x="9372600" y="1655191"/>
                  </a:lnTo>
                  <a:lnTo>
                    <a:pt x="9398000" y="1655191"/>
                  </a:lnTo>
                  <a:cubicBezTo>
                    <a:pt x="9398000" y="1849755"/>
                    <a:pt x="9237218" y="2006600"/>
                    <a:pt x="9039987" y="2006600"/>
                  </a:cubicBezTo>
                  <a:lnTo>
                    <a:pt x="9039987" y="1981200"/>
                  </a:lnTo>
                  <a:lnTo>
                    <a:pt x="9039987" y="2006600"/>
                  </a:lnTo>
                  <a:lnTo>
                    <a:pt x="358013" y="2006600"/>
                  </a:lnTo>
                  <a:lnTo>
                    <a:pt x="358013" y="1981200"/>
                  </a:lnTo>
                  <a:lnTo>
                    <a:pt x="358013" y="2006600"/>
                  </a:lnTo>
                  <a:cubicBezTo>
                    <a:pt x="160782" y="2006600"/>
                    <a:pt x="0" y="1849755"/>
                    <a:pt x="0" y="1655191"/>
                  </a:cubicBezTo>
                  <a:lnTo>
                    <a:pt x="0" y="351409"/>
                  </a:lnTo>
                  <a:lnTo>
                    <a:pt x="25400" y="351409"/>
                  </a:lnTo>
                  <a:lnTo>
                    <a:pt x="0" y="351409"/>
                  </a:lnTo>
                  <a:moveTo>
                    <a:pt x="50800" y="351409"/>
                  </a:moveTo>
                  <a:lnTo>
                    <a:pt x="50800" y="1655191"/>
                  </a:lnTo>
                  <a:lnTo>
                    <a:pt x="25400" y="1655191"/>
                  </a:lnTo>
                  <a:lnTo>
                    <a:pt x="50800" y="1655191"/>
                  </a:lnTo>
                  <a:cubicBezTo>
                    <a:pt x="50800" y="1820799"/>
                    <a:pt x="187833" y="1955800"/>
                    <a:pt x="358013" y="1955800"/>
                  </a:cubicBezTo>
                  <a:lnTo>
                    <a:pt x="9039987" y="1955800"/>
                  </a:lnTo>
                  <a:cubicBezTo>
                    <a:pt x="9210167" y="1955800"/>
                    <a:pt x="9347200" y="1820799"/>
                    <a:pt x="9347200" y="1655191"/>
                  </a:cubicBezTo>
                  <a:lnTo>
                    <a:pt x="9347200" y="351409"/>
                  </a:lnTo>
                  <a:cubicBezTo>
                    <a:pt x="9347200" y="185801"/>
                    <a:pt x="9210167" y="50800"/>
                    <a:pt x="9039987" y="50800"/>
                  </a:cubicBezTo>
                  <a:lnTo>
                    <a:pt x="358013" y="50800"/>
                  </a:lnTo>
                  <a:lnTo>
                    <a:pt x="358013" y="25400"/>
                  </a:lnTo>
                  <a:lnTo>
                    <a:pt x="358013" y="50800"/>
                  </a:lnTo>
                  <a:cubicBezTo>
                    <a:pt x="187833" y="50800"/>
                    <a:pt x="50800" y="185801"/>
                    <a:pt x="50800" y="351409"/>
                  </a:cubicBezTo>
                  <a:close/>
                </a:path>
              </a:pathLst>
            </a:custGeom>
            <a:solidFill>
              <a:srgbClr val="D9D9D9"/>
            </a:solidFill>
            <a:ln w="12700">
              <a:solidFill>
                <a:srgbClr val="000000"/>
              </a:solidFill>
            </a:ln>
          </p:spPr>
        </p:sp>
      </p:grpSp>
      <p:sp>
        <p:nvSpPr>
          <p:cNvPr name="TextBox 18" id="18"/>
          <p:cNvSpPr txBox="true"/>
          <p:nvPr/>
        </p:nvSpPr>
        <p:spPr>
          <a:xfrm rot="0">
            <a:off x="6169382" y="5311647"/>
            <a:ext cx="10703283" cy="1737628"/>
          </a:xfrm>
          <a:prstGeom prst="rect">
            <a:avLst/>
          </a:prstGeom>
        </p:spPr>
        <p:txBody>
          <a:bodyPr anchor="t" rtlCol="false" tIns="0" lIns="0" bIns="0" rIns="0">
            <a:spAutoFit/>
          </a:bodyPr>
          <a:lstStyle/>
          <a:p>
            <a:pPr algn="r">
              <a:lnSpc>
                <a:spcPts val="6480"/>
              </a:lnSpc>
            </a:pPr>
            <a:r>
              <a:rPr lang="en-US" sz="5400">
                <a:solidFill>
                  <a:srgbClr val="FFFFFF"/>
                </a:solidFill>
                <a:latin typeface="Arial"/>
                <a:ea typeface="Arial"/>
                <a:cs typeface="Arial"/>
                <a:sym typeface="Arial"/>
              </a:rPr>
              <a:t>Bioenergy Potential Prediction from Crop Residue</a:t>
            </a:r>
            <a:r>
              <a:rPr lang="en-US" sz="5400" b="true">
                <a:solidFill>
                  <a:srgbClr val="FFFFFF"/>
                </a:solidFill>
                <a:latin typeface="Arial Bold"/>
                <a:ea typeface="Arial Bold"/>
                <a:cs typeface="Arial Bold"/>
                <a:sym typeface="Arial Bold"/>
              </a:rPr>
              <a:t> </a:t>
            </a:r>
          </a:p>
        </p:txBody>
      </p:sp>
      <p:grpSp>
        <p:nvGrpSpPr>
          <p:cNvPr name="Group 19" id="19"/>
          <p:cNvGrpSpPr>
            <a:grpSpLocks noChangeAspect="true"/>
          </p:cNvGrpSpPr>
          <p:nvPr/>
        </p:nvGrpSpPr>
        <p:grpSpPr>
          <a:xfrm rot="0">
            <a:off x="12401129" y="1303294"/>
            <a:ext cx="1894735" cy="616250"/>
            <a:chOff x="0" y="0"/>
            <a:chExt cx="2526314" cy="821667"/>
          </a:xfrm>
        </p:grpSpPr>
        <p:sp>
          <p:nvSpPr>
            <p:cNvPr name="Freeform 20" id="20" descr="A close up of a logo  Description automatically generated"/>
            <p:cNvSpPr/>
            <p:nvPr/>
          </p:nvSpPr>
          <p:spPr>
            <a:xfrm flipH="false" flipV="false" rot="0">
              <a:off x="0" y="0"/>
              <a:ext cx="2526284" cy="821690"/>
            </a:xfrm>
            <a:custGeom>
              <a:avLst/>
              <a:gdLst/>
              <a:ahLst/>
              <a:cxnLst/>
              <a:rect r="r" b="b" t="t" l="l"/>
              <a:pathLst>
                <a:path h="821690" w="2526284">
                  <a:moveTo>
                    <a:pt x="0" y="0"/>
                  </a:moveTo>
                  <a:lnTo>
                    <a:pt x="2526284" y="0"/>
                  </a:lnTo>
                  <a:lnTo>
                    <a:pt x="2526284" y="821690"/>
                  </a:lnTo>
                  <a:lnTo>
                    <a:pt x="0" y="821690"/>
                  </a:lnTo>
                  <a:lnTo>
                    <a:pt x="0" y="0"/>
                  </a:lnTo>
                  <a:close/>
                </a:path>
              </a:pathLst>
            </a:custGeom>
            <a:blipFill>
              <a:blip r:embed="rId5"/>
              <a:stretch>
                <a:fillRect l="0" t="-86" r="-1" b="-83"/>
              </a:stretch>
            </a:blipFill>
          </p:spPr>
        </p:sp>
      </p:grpSp>
      <p:grpSp>
        <p:nvGrpSpPr>
          <p:cNvPr name="Group 21" id="21"/>
          <p:cNvGrpSpPr>
            <a:grpSpLocks noChangeAspect="true"/>
          </p:cNvGrpSpPr>
          <p:nvPr/>
        </p:nvGrpSpPr>
        <p:grpSpPr>
          <a:xfrm rot="0">
            <a:off x="10335784" y="1113136"/>
            <a:ext cx="1185239" cy="996567"/>
            <a:chOff x="0" y="0"/>
            <a:chExt cx="1580318" cy="1328756"/>
          </a:xfrm>
        </p:grpSpPr>
        <p:sp>
          <p:nvSpPr>
            <p:cNvPr name="Freeform 22" id="22" descr="A yellow and red shell logo  Description automatically generated"/>
            <p:cNvSpPr/>
            <p:nvPr/>
          </p:nvSpPr>
          <p:spPr>
            <a:xfrm flipH="false" flipV="false" rot="0">
              <a:off x="0" y="0"/>
              <a:ext cx="1580261" cy="1328801"/>
            </a:xfrm>
            <a:custGeom>
              <a:avLst/>
              <a:gdLst/>
              <a:ahLst/>
              <a:cxnLst/>
              <a:rect r="r" b="b" t="t" l="l"/>
              <a:pathLst>
                <a:path h="1328801" w="1580261">
                  <a:moveTo>
                    <a:pt x="0" y="0"/>
                  </a:moveTo>
                  <a:lnTo>
                    <a:pt x="1580261" y="0"/>
                  </a:lnTo>
                  <a:lnTo>
                    <a:pt x="1580261" y="1328801"/>
                  </a:lnTo>
                  <a:lnTo>
                    <a:pt x="0" y="1328801"/>
                  </a:lnTo>
                  <a:lnTo>
                    <a:pt x="0" y="0"/>
                  </a:lnTo>
                  <a:close/>
                </a:path>
              </a:pathLst>
            </a:custGeom>
            <a:blipFill>
              <a:blip r:embed="rId6"/>
              <a:stretch>
                <a:fillRect l="0" t="0" r="-3" b="3"/>
              </a:stretch>
            </a:blipFill>
          </p:spPr>
        </p:sp>
      </p:grpSp>
      <p:sp>
        <p:nvSpPr>
          <p:cNvPr name="TextBox 23" id="23"/>
          <p:cNvSpPr txBox="true"/>
          <p:nvPr/>
        </p:nvSpPr>
        <p:spPr>
          <a:xfrm rot="0">
            <a:off x="13348496" y="9756686"/>
            <a:ext cx="4664934" cy="476250"/>
          </a:xfrm>
          <a:prstGeom prst="rect">
            <a:avLst/>
          </a:prstGeom>
        </p:spPr>
        <p:txBody>
          <a:bodyPr anchor="t" rtlCol="false" tIns="0" lIns="0" bIns="0" rIns="0">
            <a:spAutoFit/>
          </a:bodyPr>
          <a:lstStyle/>
          <a:p>
            <a:pPr algn="l">
              <a:lnSpc>
                <a:spcPts val="3600"/>
              </a:lnSpc>
            </a:pPr>
            <a:r>
              <a:rPr lang="en-US" b="true" sz="3000">
                <a:solidFill>
                  <a:srgbClr val="041A57"/>
                </a:solidFill>
                <a:latin typeface="Arial Bold"/>
                <a:ea typeface="Arial Bold"/>
                <a:cs typeface="Arial Bold"/>
                <a:sym typeface="Arial Bold"/>
              </a:rPr>
              <a:t>By:- Dnyaneshwari Pawar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109032" y="117003"/>
            <a:ext cx="2700338" cy="863271"/>
            <a:chOff x="0" y="0"/>
            <a:chExt cx="3600450" cy="1151028"/>
          </a:xfrm>
        </p:grpSpPr>
        <p:sp>
          <p:nvSpPr>
            <p:cNvPr name="Freeform 3" id="3" descr="A close up of a sign  Description automatically generated"/>
            <p:cNvSpPr/>
            <p:nvPr/>
          </p:nvSpPr>
          <p:spPr>
            <a:xfrm flipH="false" flipV="false" rot="0">
              <a:off x="0" y="0"/>
              <a:ext cx="3600450" cy="1151001"/>
            </a:xfrm>
            <a:custGeom>
              <a:avLst/>
              <a:gdLst/>
              <a:ahLst/>
              <a:cxnLst/>
              <a:rect r="r" b="b" t="t" l="l"/>
              <a:pathLst>
                <a:path h="1151001" w="3600450">
                  <a:moveTo>
                    <a:pt x="0" y="0"/>
                  </a:moveTo>
                  <a:lnTo>
                    <a:pt x="3600450" y="0"/>
                  </a:lnTo>
                  <a:lnTo>
                    <a:pt x="3600450" y="1151001"/>
                  </a:lnTo>
                  <a:lnTo>
                    <a:pt x="0" y="1151001"/>
                  </a:lnTo>
                  <a:lnTo>
                    <a:pt x="0" y="0"/>
                  </a:lnTo>
                  <a:close/>
                </a:path>
              </a:pathLst>
            </a:custGeom>
            <a:blipFill>
              <a:blip r:embed="rId2"/>
              <a:stretch>
                <a:fillRect l="0" t="0" r="0" b="-4570"/>
              </a:stretch>
            </a:blipFill>
          </p:spPr>
        </p:sp>
      </p:grpSp>
      <p:grpSp>
        <p:nvGrpSpPr>
          <p:cNvPr name="Group 4" id="4"/>
          <p:cNvGrpSpPr/>
          <p:nvPr/>
        </p:nvGrpSpPr>
        <p:grpSpPr>
          <a:xfrm rot="0">
            <a:off x="-19048" y="-19050"/>
            <a:ext cx="14782800" cy="1114545"/>
            <a:chOff x="0" y="0"/>
            <a:chExt cx="19710400" cy="1486060"/>
          </a:xfrm>
        </p:grpSpPr>
        <p:sp>
          <p:nvSpPr>
            <p:cNvPr name="Freeform 5" id="5"/>
            <p:cNvSpPr/>
            <p:nvPr/>
          </p:nvSpPr>
          <p:spPr>
            <a:xfrm flipH="false" flipV="false" rot="0">
              <a:off x="25400" y="25400"/>
              <a:ext cx="19659600" cy="1435227"/>
            </a:xfrm>
            <a:custGeom>
              <a:avLst/>
              <a:gdLst/>
              <a:ahLst/>
              <a:cxnLst/>
              <a:rect r="r" b="b" t="t" l="l"/>
              <a:pathLst>
                <a:path h="1435227" w="19659600">
                  <a:moveTo>
                    <a:pt x="0" y="0"/>
                  </a:moveTo>
                  <a:lnTo>
                    <a:pt x="19659600" y="0"/>
                  </a:lnTo>
                  <a:lnTo>
                    <a:pt x="19659600" y="1435227"/>
                  </a:lnTo>
                  <a:lnTo>
                    <a:pt x="0" y="1435227"/>
                  </a:lnTo>
                  <a:close/>
                </a:path>
              </a:pathLst>
            </a:custGeom>
            <a:solidFill>
              <a:srgbClr val="213264"/>
            </a:solidFill>
            <a:ln w="12700">
              <a:solidFill>
                <a:srgbClr val="000000"/>
              </a:solidFill>
            </a:ln>
          </p:spPr>
        </p:sp>
        <p:sp>
          <p:nvSpPr>
            <p:cNvPr name="Freeform 6" id="6"/>
            <p:cNvSpPr/>
            <p:nvPr/>
          </p:nvSpPr>
          <p:spPr>
            <a:xfrm flipH="false" flipV="false" rot="0">
              <a:off x="0" y="0"/>
              <a:ext cx="19710400" cy="1486027"/>
            </a:xfrm>
            <a:custGeom>
              <a:avLst/>
              <a:gdLst/>
              <a:ahLst/>
              <a:cxnLst/>
              <a:rect r="r" b="b" t="t" l="l"/>
              <a:pathLst>
                <a:path h="1486027" w="19710400">
                  <a:moveTo>
                    <a:pt x="25400" y="0"/>
                  </a:moveTo>
                  <a:lnTo>
                    <a:pt x="19685000" y="0"/>
                  </a:lnTo>
                  <a:cubicBezTo>
                    <a:pt x="19698970" y="0"/>
                    <a:pt x="19710400" y="11430"/>
                    <a:pt x="19710400" y="25400"/>
                  </a:cubicBezTo>
                  <a:lnTo>
                    <a:pt x="19710400" y="1460627"/>
                  </a:lnTo>
                  <a:cubicBezTo>
                    <a:pt x="19710400" y="1474597"/>
                    <a:pt x="19698970" y="1486027"/>
                    <a:pt x="19685000" y="1486027"/>
                  </a:cubicBezTo>
                  <a:lnTo>
                    <a:pt x="25400" y="1486027"/>
                  </a:lnTo>
                  <a:cubicBezTo>
                    <a:pt x="11430" y="1486027"/>
                    <a:pt x="0" y="1474597"/>
                    <a:pt x="0" y="1460627"/>
                  </a:cubicBezTo>
                  <a:lnTo>
                    <a:pt x="0" y="25400"/>
                  </a:lnTo>
                  <a:cubicBezTo>
                    <a:pt x="0" y="11430"/>
                    <a:pt x="11430" y="0"/>
                    <a:pt x="25400" y="0"/>
                  </a:cubicBezTo>
                  <a:moveTo>
                    <a:pt x="25400" y="50800"/>
                  </a:moveTo>
                  <a:lnTo>
                    <a:pt x="25400" y="25400"/>
                  </a:lnTo>
                  <a:lnTo>
                    <a:pt x="50800" y="25400"/>
                  </a:lnTo>
                  <a:lnTo>
                    <a:pt x="50800" y="1460627"/>
                  </a:lnTo>
                  <a:lnTo>
                    <a:pt x="25400" y="1460627"/>
                  </a:lnTo>
                  <a:lnTo>
                    <a:pt x="25400" y="1435227"/>
                  </a:lnTo>
                  <a:lnTo>
                    <a:pt x="19685000" y="1435227"/>
                  </a:lnTo>
                  <a:lnTo>
                    <a:pt x="19685000" y="1460627"/>
                  </a:lnTo>
                  <a:lnTo>
                    <a:pt x="19659600" y="1460627"/>
                  </a:lnTo>
                  <a:lnTo>
                    <a:pt x="19659600" y="25400"/>
                  </a:lnTo>
                  <a:lnTo>
                    <a:pt x="19685000" y="25400"/>
                  </a:lnTo>
                  <a:lnTo>
                    <a:pt x="19685000" y="50800"/>
                  </a:lnTo>
                  <a:lnTo>
                    <a:pt x="25400" y="50800"/>
                  </a:lnTo>
                  <a:close/>
                </a:path>
              </a:pathLst>
            </a:custGeom>
            <a:solidFill>
              <a:srgbClr val="213264"/>
            </a:solidFill>
            <a:ln w="12700">
              <a:solidFill>
                <a:srgbClr val="000000"/>
              </a:solidFill>
            </a:ln>
          </p:spPr>
        </p:sp>
      </p:grpSp>
      <p:grpSp>
        <p:nvGrpSpPr>
          <p:cNvPr name="Group 7" id="7"/>
          <p:cNvGrpSpPr/>
          <p:nvPr/>
        </p:nvGrpSpPr>
        <p:grpSpPr>
          <a:xfrm rot="0">
            <a:off x="14833450" y="-628"/>
            <a:ext cx="168424" cy="1098536"/>
            <a:chOff x="0" y="0"/>
            <a:chExt cx="224566" cy="1464714"/>
          </a:xfrm>
        </p:grpSpPr>
        <p:sp>
          <p:nvSpPr>
            <p:cNvPr name="Freeform 8" id="8"/>
            <p:cNvSpPr/>
            <p:nvPr/>
          </p:nvSpPr>
          <p:spPr>
            <a:xfrm flipH="false" flipV="false" rot="0">
              <a:off x="0" y="0"/>
              <a:ext cx="224536" cy="1464691"/>
            </a:xfrm>
            <a:custGeom>
              <a:avLst/>
              <a:gdLst/>
              <a:ahLst/>
              <a:cxnLst/>
              <a:rect r="r" b="b" t="t" l="l"/>
              <a:pathLst>
                <a:path h="1464691" w="224536">
                  <a:moveTo>
                    <a:pt x="0" y="0"/>
                  </a:moveTo>
                  <a:lnTo>
                    <a:pt x="224536" y="0"/>
                  </a:lnTo>
                  <a:lnTo>
                    <a:pt x="224536" y="1464691"/>
                  </a:lnTo>
                  <a:lnTo>
                    <a:pt x="0" y="1464691"/>
                  </a:lnTo>
                  <a:close/>
                </a:path>
              </a:pathLst>
            </a:custGeom>
            <a:solidFill>
              <a:srgbClr val="7FBA00"/>
            </a:solidFill>
            <a:ln w="12700">
              <a:solidFill>
                <a:srgbClr val="000000"/>
              </a:solidFill>
            </a:ln>
          </p:spPr>
        </p:sp>
      </p:grpSp>
      <p:grpSp>
        <p:nvGrpSpPr>
          <p:cNvPr name="Group 9" id="9"/>
          <p:cNvGrpSpPr>
            <a:grpSpLocks noChangeAspect="true"/>
          </p:cNvGrpSpPr>
          <p:nvPr/>
        </p:nvGrpSpPr>
        <p:grpSpPr>
          <a:xfrm rot="0">
            <a:off x="0" y="-19050"/>
            <a:ext cx="14758988" cy="1085852"/>
            <a:chOff x="0" y="0"/>
            <a:chExt cx="19678650" cy="1447802"/>
          </a:xfrm>
        </p:grpSpPr>
        <p:sp>
          <p:nvSpPr>
            <p:cNvPr name="Freeform 10" id="10" descr="A blue and white background  Description automatically generated with medium confidence"/>
            <p:cNvSpPr/>
            <p:nvPr/>
          </p:nvSpPr>
          <p:spPr>
            <a:xfrm flipH="false" flipV="false" rot="0">
              <a:off x="0" y="0"/>
              <a:ext cx="19678650" cy="1447800"/>
            </a:xfrm>
            <a:custGeom>
              <a:avLst/>
              <a:gdLst/>
              <a:ahLst/>
              <a:cxnLst/>
              <a:rect r="r" b="b" t="t" l="l"/>
              <a:pathLst>
                <a:path h="1447800" w="19678650">
                  <a:moveTo>
                    <a:pt x="0" y="0"/>
                  </a:moveTo>
                  <a:lnTo>
                    <a:pt x="19678650" y="0"/>
                  </a:lnTo>
                  <a:lnTo>
                    <a:pt x="19678650" y="1447800"/>
                  </a:lnTo>
                  <a:lnTo>
                    <a:pt x="0" y="1447800"/>
                  </a:lnTo>
                  <a:lnTo>
                    <a:pt x="0" y="0"/>
                  </a:lnTo>
                  <a:close/>
                </a:path>
              </a:pathLst>
            </a:custGeom>
            <a:blipFill>
              <a:blip r:embed="rId3">
                <a:alphaModFix amt="16000"/>
              </a:blip>
              <a:stretch>
                <a:fillRect l="0" t="-213488" r="-1645" b="-549998"/>
              </a:stretch>
            </a:blipFill>
          </p:spPr>
        </p:sp>
      </p:grpSp>
      <p:grpSp>
        <p:nvGrpSpPr>
          <p:cNvPr name="Group 11" id="11"/>
          <p:cNvGrpSpPr/>
          <p:nvPr/>
        </p:nvGrpSpPr>
        <p:grpSpPr>
          <a:xfrm rot="0">
            <a:off x="17887950" y="-628"/>
            <a:ext cx="400050" cy="1098536"/>
            <a:chOff x="0" y="0"/>
            <a:chExt cx="533400" cy="1464714"/>
          </a:xfrm>
        </p:grpSpPr>
        <p:sp>
          <p:nvSpPr>
            <p:cNvPr name="Freeform 12" id="12"/>
            <p:cNvSpPr/>
            <p:nvPr/>
          </p:nvSpPr>
          <p:spPr>
            <a:xfrm flipH="false" flipV="false" rot="0">
              <a:off x="0" y="0"/>
              <a:ext cx="533400" cy="1464691"/>
            </a:xfrm>
            <a:custGeom>
              <a:avLst/>
              <a:gdLst/>
              <a:ahLst/>
              <a:cxnLst/>
              <a:rect r="r" b="b" t="t" l="l"/>
              <a:pathLst>
                <a:path h="1464691" w="533400">
                  <a:moveTo>
                    <a:pt x="0" y="0"/>
                  </a:moveTo>
                  <a:lnTo>
                    <a:pt x="533400" y="0"/>
                  </a:lnTo>
                  <a:lnTo>
                    <a:pt x="533400" y="1464691"/>
                  </a:lnTo>
                  <a:lnTo>
                    <a:pt x="0" y="1464691"/>
                  </a:lnTo>
                  <a:close/>
                </a:path>
              </a:pathLst>
            </a:custGeom>
            <a:solidFill>
              <a:srgbClr val="FED500"/>
            </a:solidFill>
            <a:ln w="12700">
              <a:solidFill>
                <a:srgbClr val="000000"/>
              </a:solidFill>
            </a:ln>
          </p:spPr>
        </p:sp>
      </p:grpSp>
      <p:sp>
        <p:nvSpPr>
          <p:cNvPr name="TextBox 13" id="13"/>
          <p:cNvSpPr txBox="true"/>
          <p:nvPr/>
        </p:nvSpPr>
        <p:spPr>
          <a:xfrm rot="0">
            <a:off x="379306" y="1485476"/>
            <a:ext cx="3796454" cy="527775"/>
          </a:xfrm>
          <a:prstGeom prst="rect">
            <a:avLst/>
          </a:prstGeom>
        </p:spPr>
        <p:txBody>
          <a:bodyPr anchor="t" rtlCol="false" tIns="0" lIns="0" bIns="0" rIns="0">
            <a:spAutoFit/>
          </a:bodyPr>
          <a:lstStyle/>
          <a:p>
            <a:pPr algn="l">
              <a:lnSpc>
                <a:spcPts val="3600"/>
              </a:lnSpc>
            </a:pPr>
            <a:r>
              <a:rPr lang="en-US" sz="3000" b="true">
                <a:solidFill>
                  <a:srgbClr val="213163"/>
                </a:solidFill>
                <a:latin typeface="Arial Bold"/>
                <a:ea typeface="Arial Bold"/>
                <a:cs typeface="Arial Bold"/>
                <a:sym typeface="Arial Bold"/>
              </a:rPr>
              <a:t>Learning Objectives</a:t>
            </a:r>
          </a:p>
        </p:txBody>
      </p:sp>
      <p:sp>
        <p:nvSpPr>
          <p:cNvPr name="TextBox 14" id="14"/>
          <p:cNvSpPr txBox="true"/>
          <p:nvPr/>
        </p:nvSpPr>
        <p:spPr>
          <a:xfrm rot="0">
            <a:off x="14696427" y="9985169"/>
            <a:ext cx="1010926" cy="343109"/>
          </a:xfrm>
          <a:prstGeom prst="rect">
            <a:avLst/>
          </a:prstGeom>
        </p:spPr>
        <p:txBody>
          <a:bodyPr anchor="t" rtlCol="false" tIns="0" lIns="0" bIns="0" rIns="0">
            <a:spAutoFit/>
          </a:bodyPr>
          <a:lstStyle/>
          <a:p>
            <a:pPr algn="l">
              <a:lnSpc>
                <a:spcPts val="2160"/>
              </a:lnSpc>
            </a:pPr>
            <a:r>
              <a:rPr lang="en-US" sz="1800" b="true">
                <a:solidFill>
                  <a:srgbClr val="000000"/>
                </a:solidFill>
                <a:latin typeface="Arial Bold"/>
                <a:ea typeface="Arial Bold"/>
                <a:cs typeface="Arial Bold"/>
                <a:sym typeface="Arial Bold"/>
              </a:rPr>
              <a:t>Source : </a:t>
            </a:r>
          </a:p>
        </p:txBody>
      </p:sp>
      <p:sp>
        <p:nvSpPr>
          <p:cNvPr name="TextBox 15" id="15"/>
          <p:cNvSpPr txBox="true"/>
          <p:nvPr/>
        </p:nvSpPr>
        <p:spPr>
          <a:xfrm rot="0">
            <a:off x="15707353" y="9943891"/>
            <a:ext cx="2580646" cy="343109"/>
          </a:xfrm>
          <a:prstGeom prst="rect">
            <a:avLst/>
          </a:prstGeom>
        </p:spPr>
        <p:txBody>
          <a:bodyPr anchor="t" rtlCol="false" tIns="0" lIns="0" bIns="0" rIns="0">
            <a:spAutoFit/>
          </a:bodyPr>
          <a:lstStyle/>
          <a:p>
            <a:pPr algn="l">
              <a:lnSpc>
                <a:spcPts val="2160"/>
              </a:lnSpc>
            </a:pPr>
            <a:r>
              <a:rPr lang="en-US" sz="1800" u="sng">
                <a:solidFill>
                  <a:srgbClr val="0000FF"/>
                </a:solidFill>
                <a:latin typeface="Arial"/>
                <a:ea typeface="Arial"/>
                <a:cs typeface="Arial"/>
                <a:sym typeface="Arial"/>
                <a:hlinkClick r:id="rId4" tooltip="https://www.freepik.com/"/>
              </a:rPr>
              <a:t>www.freepik.com/</a:t>
            </a:r>
          </a:p>
        </p:txBody>
      </p:sp>
      <p:grpSp>
        <p:nvGrpSpPr>
          <p:cNvPr name="Group 16" id="16"/>
          <p:cNvGrpSpPr>
            <a:grpSpLocks noChangeAspect="true"/>
          </p:cNvGrpSpPr>
          <p:nvPr/>
        </p:nvGrpSpPr>
        <p:grpSpPr>
          <a:xfrm rot="0">
            <a:off x="11542003" y="2308860"/>
            <a:ext cx="6751320" cy="6949440"/>
            <a:chOff x="0" y="0"/>
            <a:chExt cx="9001760" cy="9265920"/>
          </a:xfrm>
        </p:grpSpPr>
        <p:sp>
          <p:nvSpPr>
            <p:cNvPr name="Freeform 17" id="17" descr="A ladder leading to a large yellow circle  Description automatically generated"/>
            <p:cNvSpPr/>
            <p:nvPr/>
          </p:nvSpPr>
          <p:spPr>
            <a:xfrm flipH="false" flipV="false" rot="0">
              <a:off x="0" y="0"/>
              <a:ext cx="9001760" cy="9265920"/>
            </a:xfrm>
            <a:custGeom>
              <a:avLst/>
              <a:gdLst/>
              <a:ahLst/>
              <a:cxnLst/>
              <a:rect r="r" b="b" t="t" l="l"/>
              <a:pathLst>
                <a:path h="9265920" w="9001760">
                  <a:moveTo>
                    <a:pt x="0" y="0"/>
                  </a:moveTo>
                  <a:lnTo>
                    <a:pt x="9001760" y="0"/>
                  </a:lnTo>
                  <a:lnTo>
                    <a:pt x="9001760" y="9265920"/>
                  </a:lnTo>
                  <a:lnTo>
                    <a:pt x="0" y="9265920"/>
                  </a:lnTo>
                  <a:lnTo>
                    <a:pt x="0" y="0"/>
                  </a:lnTo>
                  <a:close/>
                </a:path>
              </a:pathLst>
            </a:custGeom>
            <a:blipFill>
              <a:blip r:embed="rId5">
                <a:alphaModFix amt="85000"/>
              </a:blip>
              <a:stretch>
                <a:fillRect l="-18960" t="-6535" r="-18805" b="0"/>
              </a:stretch>
            </a:blipFill>
          </p:spPr>
        </p:sp>
      </p:grpSp>
      <p:sp>
        <p:nvSpPr>
          <p:cNvPr name="TextBox 18" id="18"/>
          <p:cNvSpPr txBox="true"/>
          <p:nvPr/>
        </p:nvSpPr>
        <p:spPr>
          <a:xfrm rot="0">
            <a:off x="13350240" y="4770059"/>
            <a:ext cx="2072642" cy="883548"/>
          </a:xfrm>
          <a:prstGeom prst="rect">
            <a:avLst/>
          </a:prstGeom>
        </p:spPr>
        <p:txBody>
          <a:bodyPr anchor="t" rtlCol="false" tIns="0" lIns="0" bIns="0" rIns="0">
            <a:spAutoFit/>
          </a:bodyPr>
          <a:lstStyle/>
          <a:p>
            <a:pPr algn="l">
              <a:lnSpc>
                <a:spcPts val="6300"/>
              </a:lnSpc>
            </a:pPr>
            <a:r>
              <a:rPr lang="en-US" sz="5250" b="true">
                <a:solidFill>
                  <a:srgbClr val="000000"/>
                </a:solidFill>
                <a:latin typeface="Arial Bold"/>
                <a:ea typeface="Arial Bold"/>
                <a:cs typeface="Arial Bold"/>
                <a:sym typeface="Arial Bold"/>
              </a:rPr>
              <a:t>GOAL</a:t>
            </a:r>
          </a:p>
        </p:txBody>
      </p:sp>
      <p:sp>
        <p:nvSpPr>
          <p:cNvPr name="AutoShape 19" id="19"/>
          <p:cNvSpPr/>
          <p:nvPr/>
        </p:nvSpPr>
        <p:spPr>
          <a:xfrm rot="3577">
            <a:off x="-497690" y="8529596"/>
            <a:ext cx="18307060" cy="0"/>
          </a:xfrm>
          <a:prstGeom prst="line">
            <a:avLst/>
          </a:prstGeom>
          <a:ln cap="rnd" w="9525">
            <a:solidFill>
              <a:srgbClr val="FFFFFF"/>
            </a:solidFill>
            <a:prstDash val="solid"/>
            <a:headEnd type="none" len="sm" w="sm"/>
            <a:tailEnd type="none" len="sm" w="sm"/>
          </a:ln>
        </p:spPr>
      </p:sp>
      <p:sp>
        <p:nvSpPr>
          <p:cNvPr name="TextBox 20" id="20"/>
          <p:cNvSpPr txBox="true"/>
          <p:nvPr/>
        </p:nvSpPr>
        <p:spPr>
          <a:xfrm rot="0">
            <a:off x="-19048" y="2390671"/>
            <a:ext cx="11327564" cy="7734300"/>
          </a:xfrm>
          <a:prstGeom prst="rect">
            <a:avLst/>
          </a:prstGeom>
        </p:spPr>
        <p:txBody>
          <a:bodyPr anchor="t" rtlCol="false" tIns="0" lIns="0" bIns="0" rIns="0">
            <a:spAutoFit/>
          </a:bodyPr>
          <a:lstStyle/>
          <a:p>
            <a:pPr algn="just" marL="616228" indent="-308114" lvl="1">
              <a:lnSpc>
                <a:spcPts val="3425"/>
              </a:lnSpc>
              <a:buFont typeface="Arial"/>
              <a:buChar char="•"/>
            </a:pPr>
            <a:r>
              <a:rPr lang="en-US" sz="2854">
                <a:solidFill>
                  <a:srgbClr val="000000"/>
                </a:solidFill>
                <a:latin typeface="Times New Roman"/>
                <a:ea typeface="Times New Roman"/>
                <a:cs typeface="Times New Roman"/>
                <a:sym typeface="Times New Roman"/>
              </a:rPr>
              <a:t>Understand how crop residue can be used to generate bioenergy and why its prediction is important.</a:t>
            </a:r>
          </a:p>
          <a:p>
            <a:pPr algn="just">
              <a:lnSpc>
                <a:spcPts val="3425"/>
              </a:lnSpc>
            </a:pPr>
          </a:p>
          <a:p>
            <a:pPr algn="just" marL="616228" indent="-308114" lvl="1">
              <a:lnSpc>
                <a:spcPts val="3425"/>
              </a:lnSpc>
              <a:buFont typeface="Arial"/>
              <a:buChar char="•"/>
            </a:pPr>
            <a:r>
              <a:rPr lang="en-US" sz="2854">
                <a:solidFill>
                  <a:srgbClr val="000000"/>
                </a:solidFill>
                <a:latin typeface="Times New Roman"/>
                <a:ea typeface="Times New Roman"/>
                <a:cs typeface="Times New Roman"/>
                <a:sym typeface="Times New Roman"/>
              </a:rPr>
              <a:t>Identify key agricultural parameters (yield, RPR, moisture, calorific value) affecting bioenergy potential.</a:t>
            </a:r>
          </a:p>
          <a:p>
            <a:pPr algn="just">
              <a:lnSpc>
                <a:spcPts val="3425"/>
              </a:lnSpc>
            </a:pPr>
          </a:p>
          <a:p>
            <a:pPr algn="just" marL="616228" indent="-308114" lvl="1">
              <a:lnSpc>
                <a:spcPts val="3425"/>
              </a:lnSpc>
              <a:buFont typeface="Arial"/>
              <a:buChar char="•"/>
            </a:pPr>
            <a:r>
              <a:rPr lang="en-US" sz="2854">
                <a:solidFill>
                  <a:srgbClr val="000000"/>
                </a:solidFill>
                <a:latin typeface="Times New Roman"/>
                <a:ea typeface="Times New Roman"/>
                <a:cs typeface="Times New Roman"/>
                <a:sym typeface="Times New Roman"/>
              </a:rPr>
              <a:t>Preprocess and prepare real-world agricultural datasets for machine learning.</a:t>
            </a:r>
          </a:p>
          <a:p>
            <a:pPr algn="just">
              <a:lnSpc>
                <a:spcPts val="3425"/>
              </a:lnSpc>
            </a:pPr>
          </a:p>
          <a:p>
            <a:pPr algn="just" marL="616228" indent="-308114" lvl="1">
              <a:lnSpc>
                <a:spcPts val="3425"/>
              </a:lnSpc>
              <a:buFont typeface="Arial"/>
              <a:buChar char="•"/>
            </a:pPr>
            <a:r>
              <a:rPr lang="en-US" sz="2854">
                <a:solidFill>
                  <a:srgbClr val="000000"/>
                </a:solidFill>
                <a:latin typeface="Times New Roman"/>
                <a:ea typeface="Times New Roman"/>
                <a:cs typeface="Times New Roman"/>
                <a:sym typeface="Times New Roman"/>
              </a:rPr>
              <a:t>Apply and train a Linear regression model for predicting bioenergy potential.</a:t>
            </a:r>
          </a:p>
          <a:p>
            <a:pPr algn="just">
              <a:lnSpc>
                <a:spcPts val="3425"/>
              </a:lnSpc>
            </a:pPr>
          </a:p>
          <a:p>
            <a:pPr algn="just" marL="616228" indent="-308114" lvl="1">
              <a:lnSpc>
                <a:spcPts val="3425"/>
              </a:lnSpc>
              <a:buFont typeface="Arial"/>
              <a:buChar char="•"/>
            </a:pPr>
            <a:r>
              <a:rPr lang="en-US" sz="2854">
                <a:solidFill>
                  <a:srgbClr val="000000"/>
                </a:solidFill>
                <a:latin typeface="Times New Roman"/>
                <a:ea typeface="Times New Roman"/>
                <a:cs typeface="Times New Roman"/>
                <a:sym typeface="Times New Roman"/>
              </a:rPr>
              <a:t>Evaluate model performance using metrics such as R², MAE, and RMSE.</a:t>
            </a:r>
          </a:p>
          <a:p>
            <a:pPr algn="just">
              <a:lnSpc>
                <a:spcPts val="3425"/>
              </a:lnSpc>
            </a:pPr>
          </a:p>
          <a:p>
            <a:pPr algn="just" marL="616228" indent="-308114" lvl="1">
              <a:lnSpc>
                <a:spcPts val="3425"/>
              </a:lnSpc>
              <a:buFont typeface="Arial"/>
              <a:buChar char="•"/>
            </a:pPr>
            <a:r>
              <a:rPr lang="en-US" sz="2854">
                <a:solidFill>
                  <a:srgbClr val="000000"/>
                </a:solidFill>
                <a:latin typeface="Times New Roman"/>
                <a:ea typeface="Times New Roman"/>
                <a:cs typeface="Times New Roman"/>
                <a:sym typeface="Times New Roman"/>
              </a:rPr>
              <a:t>Visualize model accuracy through Actual vs Predicted comparison plots.</a:t>
            </a:r>
          </a:p>
          <a:p>
            <a:pPr algn="just">
              <a:lnSpc>
                <a:spcPts val="3425"/>
              </a:lnSpc>
            </a:pPr>
          </a:p>
          <a:p>
            <a:pPr algn="just" marL="616228" indent="-308114" lvl="1">
              <a:lnSpc>
                <a:spcPts val="3425"/>
              </a:lnSpc>
              <a:buFont typeface="Arial"/>
              <a:buChar char="•"/>
            </a:pPr>
            <a:r>
              <a:rPr lang="en-US" sz="2854">
                <a:solidFill>
                  <a:srgbClr val="000000"/>
                </a:solidFill>
                <a:latin typeface="Times New Roman"/>
                <a:ea typeface="Times New Roman"/>
                <a:cs typeface="Times New Roman"/>
                <a:sym typeface="Times New Roman"/>
              </a:rPr>
              <a:t>Save and deploy the trained model for real-world prediction and decision support.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109032" y="117003"/>
            <a:ext cx="2700338" cy="863271"/>
            <a:chOff x="0" y="0"/>
            <a:chExt cx="3600450" cy="1151028"/>
          </a:xfrm>
        </p:grpSpPr>
        <p:sp>
          <p:nvSpPr>
            <p:cNvPr name="Freeform 3" id="3" descr="A close up of a sign  Description automatically generated"/>
            <p:cNvSpPr/>
            <p:nvPr/>
          </p:nvSpPr>
          <p:spPr>
            <a:xfrm flipH="false" flipV="false" rot="0">
              <a:off x="0" y="0"/>
              <a:ext cx="3600450" cy="1151001"/>
            </a:xfrm>
            <a:custGeom>
              <a:avLst/>
              <a:gdLst/>
              <a:ahLst/>
              <a:cxnLst/>
              <a:rect r="r" b="b" t="t" l="l"/>
              <a:pathLst>
                <a:path h="1151001" w="3600450">
                  <a:moveTo>
                    <a:pt x="0" y="0"/>
                  </a:moveTo>
                  <a:lnTo>
                    <a:pt x="3600450" y="0"/>
                  </a:lnTo>
                  <a:lnTo>
                    <a:pt x="3600450" y="1151001"/>
                  </a:lnTo>
                  <a:lnTo>
                    <a:pt x="0" y="1151001"/>
                  </a:lnTo>
                  <a:lnTo>
                    <a:pt x="0" y="0"/>
                  </a:lnTo>
                  <a:close/>
                </a:path>
              </a:pathLst>
            </a:custGeom>
            <a:blipFill>
              <a:blip r:embed="rId2"/>
              <a:stretch>
                <a:fillRect l="0" t="0" r="0" b="-4570"/>
              </a:stretch>
            </a:blipFill>
          </p:spPr>
        </p:sp>
      </p:grpSp>
      <p:grpSp>
        <p:nvGrpSpPr>
          <p:cNvPr name="Group 4" id="4"/>
          <p:cNvGrpSpPr/>
          <p:nvPr/>
        </p:nvGrpSpPr>
        <p:grpSpPr>
          <a:xfrm rot="0">
            <a:off x="-19048" y="-19050"/>
            <a:ext cx="14782800" cy="1114545"/>
            <a:chOff x="0" y="0"/>
            <a:chExt cx="19710400" cy="1486060"/>
          </a:xfrm>
        </p:grpSpPr>
        <p:sp>
          <p:nvSpPr>
            <p:cNvPr name="Freeform 5" id="5"/>
            <p:cNvSpPr/>
            <p:nvPr/>
          </p:nvSpPr>
          <p:spPr>
            <a:xfrm flipH="false" flipV="false" rot="0">
              <a:off x="25400" y="25400"/>
              <a:ext cx="19659600" cy="1435227"/>
            </a:xfrm>
            <a:custGeom>
              <a:avLst/>
              <a:gdLst/>
              <a:ahLst/>
              <a:cxnLst/>
              <a:rect r="r" b="b" t="t" l="l"/>
              <a:pathLst>
                <a:path h="1435227" w="19659600">
                  <a:moveTo>
                    <a:pt x="0" y="0"/>
                  </a:moveTo>
                  <a:lnTo>
                    <a:pt x="19659600" y="0"/>
                  </a:lnTo>
                  <a:lnTo>
                    <a:pt x="19659600" y="1435227"/>
                  </a:lnTo>
                  <a:lnTo>
                    <a:pt x="0" y="1435227"/>
                  </a:lnTo>
                  <a:close/>
                </a:path>
              </a:pathLst>
            </a:custGeom>
            <a:solidFill>
              <a:srgbClr val="213264"/>
            </a:solidFill>
            <a:ln w="12700">
              <a:solidFill>
                <a:srgbClr val="000000"/>
              </a:solidFill>
            </a:ln>
          </p:spPr>
        </p:sp>
        <p:sp>
          <p:nvSpPr>
            <p:cNvPr name="Freeform 6" id="6"/>
            <p:cNvSpPr/>
            <p:nvPr/>
          </p:nvSpPr>
          <p:spPr>
            <a:xfrm flipH="false" flipV="false" rot="0">
              <a:off x="0" y="0"/>
              <a:ext cx="19710400" cy="1486027"/>
            </a:xfrm>
            <a:custGeom>
              <a:avLst/>
              <a:gdLst/>
              <a:ahLst/>
              <a:cxnLst/>
              <a:rect r="r" b="b" t="t" l="l"/>
              <a:pathLst>
                <a:path h="1486027" w="19710400">
                  <a:moveTo>
                    <a:pt x="25400" y="0"/>
                  </a:moveTo>
                  <a:lnTo>
                    <a:pt x="19685000" y="0"/>
                  </a:lnTo>
                  <a:cubicBezTo>
                    <a:pt x="19698970" y="0"/>
                    <a:pt x="19710400" y="11430"/>
                    <a:pt x="19710400" y="25400"/>
                  </a:cubicBezTo>
                  <a:lnTo>
                    <a:pt x="19710400" y="1460627"/>
                  </a:lnTo>
                  <a:cubicBezTo>
                    <a:pt x="19710400" y="1474597"/>
                    <a:pt x="19698970" y="1486027"/>
                    <a:pt x="19685000" y="1486027"/>
                  </a:cubicBezTo>
                  <a:lnTo>
                    <a:pt x="25400" y="1486027"/>
                  </a:lnTo>
                  <a:cubicBezTo>
                    <a:pt x="11430" y="1486027"/>
                    <a:pt x="0" y="1474597"/>
                    <a:pt x="0" y="1460627"/>
                  </a:cubicBezTo>
                  <a:lnTo>
                    <a:pt x="0" y="25400"/>
                  </a:lnTo>
                  <a:cubicBezTo>
                    <a:pt x="0" y="11430"/>
                    <a:pt x="11430" y="0"/>
                    <a:pt x="25400" y="0"/>
                  </a:cubicBezTo>
                  <a:moveTo>
                    <a:pt x="25400" y="50800"/>
                  </a:moveTo>
                  <a:lnTo>
                    <a:pt x="25400" y="25400"/>
                  </a:lnTo>
                  <a:lnTo>
                    <a:pt x="50800" y="25400"/>
                  </a:lnTo>
                  <a:lnTo>
                    <a:pt x="50800" y="1460627"/>
                  </a:lnTo>
                  <a:lnTo>
                    <a:pt x="25400" y="1460627"/>
                  </a:lnTo>
                  <a:lnTo>
                    <a:pt x="25400" y="1435227"/>
                  </a:lnTo>
                  <a:lnTo>
                    <a:pt x="19685000" y="1435227"/>
                  </a:lnTo>
                  <a:lnTo>
                    <a:pt x="19685000" y="1460627"/>
                  </a:lnTo>
                  <a:lnTo>
                    <a:pt x="19659600" y="1460627"/>
                  </a:lnTo>
                  <a:lnTo>
                    <a:pt x="19659600" y="25400"/>
                  </a:lnTo>
                  <a:lnTo>
                    <a:pt x="19685000" y="25400"/>
                  </a:lnTo>
                  <a:lnTo>
                    <a:pt x="19685000" y="50800"/>
                  </a:lnTo>
                  <a:lnTo>
                    <a:pt x="25400" y="50800"/>
                  </a:lnTo>
                  <a:close/>
                </a:path>
              </a:pathLst>
            </a:custGeom>
            <a:solidFill>
              <a:srgbClr val="213264"/>
            </a:solidFill>
            <a:ln w="12700">
              <a:solidFill>
                <a:srgbClr val="000000"/>
              </a:solidFill>
            </a:ln>
          </p:spPr>
        </p:sp>
      </p:grpSp>
      <p:grpSp>
        <p:nvGrpSpPr>
          <p:cNvPr name="Group 7" id="7"/>
          <p:cNvGrpSpPr/>
          <p:nvPr/>
        </p:nvGrpSpPr>
        <p:grpSpPr>
          <a:xfrm rot="0">
            <a:off x="14833450" y="-628"/>
            <a:ext cx="168424" cy="1098536"/>
            <a:chOff x="0" y="0"/>
            <a:chExt cx="224566" cy="1464714"/>
          </a:xfrm>
        </p:grpSpPr>
        <p:sp>
          <p:nvSpPr>
            <p:cNvPr name="Freeform 8" id="8"/>
            <p:cNvSpPr/>
            <p:nvPr/>
          </p:nvSpPr>
          <p:spPr>
            <a:xfrm flipH="false" flipV="false" rot="0">
              <a:off x="0" y="0"/>
              <a:ext cx="224536" cy="1464691"/>
            </a:xfrm>
            <a:custGeom>
              <a:avLst/>
              <a:gdLst/>
              <a:ahLst/>
              <a:cxnLst/>
              <a:rect r="r" b="b" t="t" l="l"/>
              <a:pathLst>
                <a:path h="1464691" w="224536">
                  <a:moveTo>
                    <a:pt x="0" y="0"/>
                  </a:moveTo>
                  <a:lnTo>
                    <a:pt x="224536" y="0"/>
                  </a:lnTo>
                  <a:lnTo>
                    <a:pt x="224536" y="1464691"/>
                  </a:lnTo>
                  <a:lnTo>
                    <a:pt x="0" y="1464691"/>
                  </a:lnTo>
                  <a:close/>
                </a:path>
              </a:pathLst>
            </a:custGeom>
            <a:solidFill>
              <a:srgbClr val="7FBA00"/>
            </a:solidFill>
            <a:ln w="12700">
              <a:solidFill>
                <a:srgbClr val="000000"/>
              </a:solidFill>
            </a:ln>
          </p:spPr>
        </p:sp>
      </p:grpSp>
      <p:grpSp>
        <p:nvGrpSpPr>
          <p:cNvPr name="Group 9" id="9"/>
          <p:cNvGrpSpPr>
            <a:grpSpLocks noChangeAspect="true"/>
          </p:cNvGrpSpPr>
          <p:nvPr/>
        </p:nvGrpSpPr>
        <p:grpSpPr>
          <a:xfrm rot="0">
            <a:off x="0" y="-19050"/>
            <a:ext cx="14758988" cy="1085852"/>
            <a:chOff x="0" y="0"/>
            <a:chExt cx="19678650" cy="1447802"/>
          </a:xfrm>
        </p:grpSpPr>
        <p:sp>
          <p:nvSpPr>
            <p:cNvPr name="Freeform 10" id="10" descr="A blue and white background  Description automatically generated with medium confidence"/>
            <p:cNvSpPr/>
            <p:nvPr/>
          </p:nvSpPr>
          <p:spPr>
            <a:xfrm flipH="false" flipV="false" rot="0">
              <a:off x="0" y="0"/>
              <a:ext cx="19678650" cy="1447800"/>
            </a:xfrm>
            <a:custGeom>
              <a:avLst/>
              <a:gdLst/>
              <a:ahLst/>
              <a:cxnLst/>
              <a:rect r="r" b="b" t="t" l="l"/>
              <a:pathLst>
                <a:path h="1447800" w="19678650">
                  <a:moveTo>
                    <a:pt x="0" y="0"/>
                  </a:moveTo>
                  <a:lnTo>
                    <a:pt x="19678650" y="0"/>
                  </a:lnTo>
                  <a:lnTo>
                    <a:pt x="19678650" y="1447800"/>
                  </a:lnTo>
                  <a:lnTo>
                    <a:pt x="0" y="1447800"/>
                  </a:lnTo>
                  <a:lnTo>
                    <a:pt x="0" y="0"/>
                  </a:lnTo>
                  <a:close/>
                </a:path>
              </a:pathLst>
            </a:custGeom>
            <a:blipFill>
              <a:blip r:embed="rId3">
                <a:alphaModFix amt="16000"/>
              </a:blip>
              <a:stretch>
                <a:fillRect l="0" t="-213488" r="-1645" b="-549998"/>
              </a:stretch>
            </a:blipFill>
          </p:spPr>
        </p:sp>
      </p:grpSp>
      <p:grpSp>
        <p:nvGrpSpPr>
          <p:cNvPr name="Group 11" id="11"/>
          <p:cNvGrpSpPr/>
          <p:nvPr/>
        </p:nvGrpSpPr>
        <p:grpSpPr>
          <a:xfrm rot="0">
            <a:off x="17887950" y="-628"/>
            <a:ext cx="400050" cy="1098536"/>
            <a:chOff x="0" y="0"/>
            <a:chExt cx="533400" cy="1464714"/>
          </a:xfrm>
        </p:grpSpPr>
        <p:sp>
          <p:nvSpPr>
            <p:cNvPr name="Freeform 12" id="12"/>
            <p:cNvSpPr/>
            <p:nvPr/>
          </p:nvSpPr>
          <p:spPr>
            <a:xfrm flipH="false" flipV="false" rot="0">
              <a:off x="0" y="0"/>
              <a:ext cx="533400" cy="1464691"/>
            </a:xfrm>
            <a:custGeom>
              <a:avLst/>
              <a:gdLst/>
              <a:ahLst/>
              <a:cxnLst/>
              <a:rect r="r" b="b" t="t" l="l"/>
              <a:pathLst>
                <a:path h="1464691" w="533400">
                  <a:moveTo>
                    <a:pt x="0" y="0"/>
                  </a:moveTo>
                  <a:lnTo>
                    <a:pt x="533400" y="0"/>
                  </a:lnTo>
                  <a:lnTo>
                    <a:pt x="533400" y="1464691"/>
                  </a:lnTo>
                  <a:lnTo>
                    <a:pt x="0" y="1464691"/>
                  </a:lnTo>
                  <a:close/>
                </a:path>
              </a:pathLst>
            </a:custGeom>
            <a:solidFill>
              <a:srgbClr val="FED500"/>
            </a:solidFill>
            <a:ln w="12700">
              <a:solidFill>
                <a:srgbClr val="000000"/>
              </a:solidFill>
            </a:ln>
          </p:spPr>
        </p:sp>
      </p:grpSp>
      <p:sp>
        <p:nvSpPr>
          <p:cNvPr name="Freeform 13" id="13"/>
          <p:cNvSpPr/>
          <p:nvPr/>
        </p:nvSpPr>
        <p:spPr>
          <a:xfrm flipH="false" flipV="false" rot="0">
            <a:off x="11431073" y="1417766"/>
            <a:ext cx="6856927" cy="8869234"/>
          </a:xfrm>
          <a:custGeom>
            <a:avLst/>
            <a:gdLst/>
            <a:ahLst/>
            <a:cxnLst/>
            <a:rect r="r" b="b" t="t" l="l"/>
            <a:pathLst>
              <a:path h="8869234" w="6856927">
                <a:moveTo>
                  <a:pt x="0" y="0"/>
                </a:moveTo>
                <a:lnTo>
                  <a:pt x="6856927" y="0"/>
                </a:lnTo>
                <a:lnTo>
                  <a:pt x="6856927" y="8869234"/>
                </a:lnTo>
                <a:lnTo>
                  <a:pt x="0" y="8869234"/>
                </a:lnTo>
                <a:lnTo>
                  <a:pt x="0" y="0"/>
                </a:lnTo>
                <a:close/>
              </a:path>
            </a:pathLst>
          </a:custGeom>
          <a:blipFill>
            <a:blip r:embed="rId4"/>
            <a:stretch>
              <a:fillRect l="-524" t="-16925" r="-238" b="0"/>
            </a:stretch>
          </a:blipFill>
        </p:spPr>
      </p:sp>
      <p:sp>
        <p:nvSpPr>
          <p:cNvPr name="TextBox 14" id="14"/>
          <p:cNvSpPr txBox="true"/>
          <p:nvPr/>
        </p:nvSpPr>
        <p:spPr>
          <a:xfrm rot="0">
            <a:off x="0" y="1144353"/>
            <a:ext cx="8971059" cy="527775"/>
          </a:xfrm>
          <a:prstGeom prst="rect">
            <a:avLst/>
          </a:prstGeom>
        </p:spPr>
        <p:txBody>
          <a:bodyPr anchor="t" rtlCol="false" tIns="0" lIns="0" bIns="0" rIns="0">
            <a:spAutoFit/>
          </a:bodyPr>
          <a:lstStyle/>
          <a:p>
            <a:pPr algn="l">
              <a:lnSpc>
                <a:spcPts val="3600"/>
              </a:lnSpc>
            </a:pPr>
            <a:r>
              <a:rPr lang="en-US" sz="3000" b="true">
                <a:solidFill>
                  <a:srgbClr val="213163"/>
                </a:solidFill>
                <a:latin typeface="Arial Bold"/>
                <a:ea typeface="Arial Bold"/>
                <a:cs typeface="Arial Bold"/>
                <a:sym typeface="Arial Bold"/>
              </a:rPr>
              <a:t>Tools and Technology used </a:t>
            </a:r>
          </a:p>
        </p:txBody>
      </p:sp>
      <p:sp>
        <p:nvSpPr>
          <p:cNvPr name="TextBox 15" id="15"/>
          <p:cNvSpPr txBox="true"/>
          <p:nvPr/>
        </p:nvSpPr>
        <p:spPr>
          <a:xfrm rot="0">
            <a:off x="229450" y="1870889"/>
            <a:ext cx="11135882" cy="1314450"/>
          </a:xfrm>
          <a:prstGeom prst="rect">
            <a:avLst/>
          </a:prstGeom>
        </p:spPr>
        <p:txBody>
          <a:bodyPr anchor="t" rtlCol="false" tIns="0" lIns="0" bIns="0" rIns="0">
            <a:spAutoFit/>
          </a:bodyPr>
          <a:lstStyle/>
          <a:p>
            <a:pPr algn="l">
              <a:lnSpc>
                <a:spcPts val="3360"/>
              </a:lnSpc>
              <a:spcBef>
                <a:spcPct val="0"/>
              </a:spcBef>
            </a:pPr>
            <a:r>
              <a:rPr lang="en-US" b="true" sz="2800">
                <a:solidFill>
                  <a:srgbClr val="213163"/>
                </a:solidFill>
                <a:latin typeface="Times New Roman MT Bold"/>
                <a:ea typeface="Times New Roman MT Bold"/>
                <a:cs typeface="Times New Roman MT Bold"/>
                <a:sym typeface="Times New Roman MT Bold"/>
              </a:rPr>
              <a:t>Programming Language</a:t>
            </a:r>
          </a:p>
          <a:p>
            <a:pPr algn="l">
              <a:lnSpc>
                <a:spcPts val="3360"/>
              </a:lnSpc>
              <a:spcBef>
                <a:spcPct val="0"/>
              </a:spcBef>
            </a:pPr>
            <a:r>
              <a:rPr lang="en-US" b="true" sz="2800">
                <a:solidFill>
                  <a:srgbClr val="213163"/>
                </a:solidFill>
                <a:latin typeface="Times New Roman MT Bold"/>
                <a:ea typeface="Times New Roman MT Bold"/>
                <a:cs typeface="Times New Roman MT Bold"/>
                <a:sym typeface="Times New Roman MT Bold"/>
              </a:rPr>
              <a:t>Python </a:t>
            </a:r>
            <a:r>
              <a:rPr lang="en-US" sz="2800">
                <a:solidFill>
                  <a:srgbClr val="213163"/>
                </a:solidFill>
                <a:latin typeface="Times New Roman MT"/>
                <a:ea typeface="Times New Roman MT"/>
                <a:cs typeface="Times New Roman MT"/>
                <a:sym typeface="Times New Roman MT"/>
              </a:rPr>
              <a:t>– Used for data processing, model building, and backend development.</a:t>
            </a:r>
          </a:p>
        </p:txBody>
      </p:sp>
      <p:sp>
        <p:nvSpPr>
          <p:cNvPr name="TextBox 16" id="16"/>
          <p:cNvSpPr txBox="true"/>
          <p:nvPr/>
        </p:nvSpPr>
        <p:spPr>
          <a:xfrm rot="0">
            <a:off x="229450" y="3423464"/>
            <a:ext cx="11431073" cy="1276350"/>
          </a:xfrm>
          <a:prstGeom prst="rect">
            <a:avLst/>
          </a:prstGeom>
        </p:spPr>
        <p:txBody>
          <a:bodyPr anchor="t" rtlCol="false" tIns="0" lIns="0" bIns="0" rIns="0">
            <a:spAutoFit/>
          </a:bodyPr>
          <a:lstStyle/>
          <a:p>
            <a:pPr algn="l">
              <a:lnSpc>
                <a:spcPts val="3359"/>
              </a:lnSpc>
              <a:spcBef>
                <a:spcPct val="0"/>
              </a:spcBef>
            </a:pPr>
            <a:r>
              <a:rPr lang="en-US" b="true" sz="2799">
                <a:solidFill>
                  <a:srgbClr val="213163"/>
                </a:solidFill>
                <a:latin typeface="Times New Roman Bold"/>
                <a:ea typeface="Times New Roman Bold"/>
                <a:cs typeface="Times New Roman Bold"/>
                <a:sym typeface="Times New Roman Bold"/>
              </a:rPr>
              <a:t>Machine Learning Model</a:t>
            </a:r>
          </a:p>
          <a:p>
            <a:pPr algn="l">
              <a:lnSpc>
                <a:spcPts val="3359"/>
              </a:lnSpc>
              <a:spcBef>
                <a:spcPct val="0"/>
              </a:spcBef>
            </a:pPr>
            <a:r>
              <a:rPr lang="en-US" b="true" sz="2799">
                <a:solidFill>
                  <a:srgbClr val="213163"/>
                </a:solidFill>
                <a:latin typeface="Times New Roman Bold"/>
                <a:ea typeface="Times New Roman Bold"/>
                <a:cs typeface="Times New Roman Bold"/>
                <a:sym typeface="Times New Roman Bold"/>
              </a:rPr>
              <a:t>Linear Regression Model</a:t>
            </a:r>
            <a:r>
              <a:rPr lang="en-US" sz="2799">
                <a:solidFill>
                  <a:srgbClr val="213163"/>
                </a:solidFill>
                <a:latin typeface="Times New Roman"/>
                <a:ea typeface="Times New Roman"/>
                <a:cs typeface="Times New Roman"/>
                <a:sym typeface="Times New Roman"/>
              </a:rPr>
              <a:t> – Used to predict bioenergy potential based on crop residue parameters.</a:t>
            </a:r>
          </a:p>
        </p:txBody>
      </p:sp>
      <p:sp>
        <p:nvSpPr>
          <p:cNvPr name="TextBox 17" id="17"/>
          <p:cNvSpPr txBox="true"/>
          <p:nvPr/>
        </p:nvSpPr>
        <p:spPr>
          <a:xfrm rot="0">
            <a:off x="229450" y="5126444"/>
            <a:ext cx="11431073" cy="1695450"/>
          </a:xfrm>
          <a:prstGeom prst="rect">
            <a:avLst/>
          </a:prstGeom>
        </p:spPr>
        <p:txBody>
          <a:bodyPr anchor="t" rtlCol="false" tIns="0" lIns="0" bIns="0" rIns="0">
            <a:spAutoFit/>
          </a:bodyPr>
          <a:lstStyle/>
          <a:p>
            <a:pPr algn="l">
              <a:lnSpc>
                <a:spcPts val="3359"/>
              </a:lnSpc>
              <a:spcBef>
                <a:spcPct val="0"/>
              </a:spcBef>
            </a:pPr>
            <a:r>
              <a:rPr lang="en-US" b="true" sz="2799">
                <a:solidFill>
                  <a:srgbClr val="213163"/>
                </a:solidFill>
                <a:latin typeface="Times New Roman Bold"/>
                <a:ea typeface="Times New Roman Bold"/>
                <a:cs typeface="Times New Roman Bold"/>
                <a:sym typeface="Times New Roman Bold"/>
              </a:rPr>
              <a:t>Data Processing &amp; Analysis</a:t>
            </a:r>
          </a:p>
          <a:p>
            <a:pPr algn="l" marL="604519" indent="-302260" lvl="1">
              <a:lnSpc>
                <a:spcPts val="3359"/>
              </a:lnSpc>
              <a:buFont typeface="Arial"/>
              <a:buChar char="•"/>
            </a:pPr>
            <a:r>
              <a:rPr lang="en-US" b="true" sz="2799">
                <a:solidFill>
                  <a:srgbClr val="213163"/>
                </a:solidFill>
                <a:latin typeface="Times New Roman Bold"/>
                <a:ea typeface="Times New Roman Bold"/>
                <a:cs typeface="Times New Roman Bold"/>
                <a:sym typeface="Times New Roman Bold"/>
              </a:rPr>
              <a:t>Pandas – </a:t>
            </a:r>
            <a:r>
              <a:rPr lang="en-US" sz="2799">
                <a:solidFill>
                  <a:srgbClr val="213163"/>
                </a:solidFill>
                <a:latin typeface="Times New Roman"/>
                <a:ea typeface="Times New Roman"/>
                <a:cs typeface="Times New Roman"/>
                <a:sym typeface="Times New Roman"/>
              </a:rPr>
              <a:t>Data cleaning and feature engineering</a:t>
            </a:r>
          </a:p>
          <a:p>
            <a:pPr algn="l" marL="604519" indent="-302260" lvl="1">
              <a:lnSpc>
                <a:spcPts val="3359"/>
              </a:lnSpc>
              <a:buFont typeface="Arial"/>
              <a:buChar char="•"/>
            </a:pPr>
            <a:r>
              <a:rPr lang="en-US" b="true" sz="2799">
                <a:solidFill>
                  <a:srgbClr val="213163"/>
                </a:solidFill>
                <a:latin typeface="Times New Roman Bold"/>
                <a:ea typeface="Times New Roman Bold"/>
                <a:cs typeface="Times New Roman Bold"/>
                <a:sym typeface="Times New Roman Bold"/>
              </a:rPr>
              <a:t>NumPy – </a:t>
            </a:r>
            <a:r>
              <a:rPr lang="en-US" sz="2799">
                <a:solidFill>
                  <a:srgbClr val="213163"/>
                </a:solidFill>
                <a:latin typeface="Times New Roman"/>
                <a:ea typeface="Times New Roman"/>
                <a:cs typeface="Times New Roman"/>
                <a:sym typeface="Times New Roman"/>
              </a:rPr>
              <a:t>Numerical computation</a:t>
            </a:r>
          </a:p>
          <a:p>
            <a:pPr algn="l" marL="604519" indent="-302260" lvl="1">
              <a:lnSpc>
                <a:spcPts val="3359"/>
              </a:lnSpc>
              <a:buFont typeface="Arial"/>
              <a:buChar char="•"/>
            </a:pPr>
            <a:r>
              <a:rPr lang="en-US" b="true" sz="2799">
                <a:solidFill>
                  <a:srgbClr val="213163"/>
                </a:solidFill>
                <a:latin typeface="Times New Roman Bold"/>
                <a:ea typeface="Times New Roman Bold"/>
                <a:cs typeface="Times New Roman Bold"/>
                <a:sym typeface="Times New Roman Bold"/>
              </a:rPr>
              <a:t>Scikit-learn – </a:t>
            </a:r>
            <a:r>
              <a:rPr lang="en-US" sz="2799">
                <a:solidFill>
                  <a:srgbClr val="213163"/>
                </a:solidFill>
                <a:latin typeface="Times New Roman"/>
                <a:ea typeface="Times New Roman"/>
                <a:cs typeface="Times New Roman"/>
                <a:sym typeface="Times New Roman"/>
              </a:rPr>
              <a:t>Model training, evaluation, and prediction</a:t>
            </a:r>
          </a:p>
        </p:txBody>
      </p:sp>
      <p:sp>
        <p:nvSpPr>
          <p:cNvPr name="TextBox 18" id="18"/>
          <p:cNvSpPr txBox="true"/>
          <p:nvPr/>
        </p:nvSpPr>
        <p:spPr>
          <a:xfrm rot="0">
            <a:off x="229450" y="7248525"/>
            <a:ext cx="11431073" cy="1276350"/>
          </a:xfrm>
          <a:prstGeom prst="rect">
            <a:avLst/>
          </a:prstGeom>
        </p:spPr>
        <p:txBody>
          <a:bodyPr anchor="t" rtlCol="false" tIns="0" lIns="0" bIns="0" rIns="0">
            <a:spAutoFit/>
          </a:bodyPr>
          <a:lstStyle/>
          <a:p>
            <a:pPr algn="l">
              <a:lnSpc>
                <a:spcPts val="3360"/>
              </a:lnSpc>
              <a:spcBef>
                <a:spcPct val="0"/>
              </a:spcBef>
            </a:pPr>
            <a:r>
              <a:rPr lang="en-US" b="true" sz="2800">
                <a:solidFill>
                  <a:srgbClr val="213163"/>
                </a:solidFill>
                <a:latin typeface="Times New Roman Bold"/>
                <a:ea typeface="Times New Roman Bold"/>
                <a:cs typeface="Times New Roman Bold"/>
                <a:sym typeface="Times New Roman Bold"/>
              </a:rPr>
              <a:t>Development Environment</a:t>
            </a:r>
          </a:p>
          <a:p>
            <a:pPr algn="l">
              <a:lnSpc>
                <a:spcPts val="3360"/>
              </a:lnSpc>
              <a:spcBef>
                <a:spcPct val="0"/>
              </a:spcBef>
            </a:pPr>
            <a:r>
              <a:rPr lang="en-US" b="true" sz="2800">
                <a:solidFill>
                  <a:srgbClr val="213163"/>
                </a:solidFill>
                <a:latin typeface="Times New Roman Bold"/>
                <a:ea typeface="Times New Roman Bold"/>
                <a:cs typeface="Times New Roman Bold"/>
                <a:sym typeface="Times New Roman Bold"/>
              </a:rPr>
              <a:t>Jupyter Notebook –</a:t>
            </a:r>
            <a:r>
              <a:rPr lang="en-US" sz="2800">
                <a:solidFill>
                  <a:srgbClr val="213163"/>
                </a:solidFill>
                <a:latin typeface="Times New Roman"/>
                <a:ea typeface="Times New Roman"/>
                <a:cs typeface="Times New Roman"/>
                <a:sym typeface="Times New Roman"/>
              </a:rPr>
              <a:t> Used for experimentation, model training, and visualization</a:t>
            </a:r>
          </a:p>
        </p:txBody>
      </p:sp>
      <p:sp>
        <p:nvSpPr>
          <p:cNvPr name="TextBox 19" id="19"/>
          <p:cNvSpPr txBox="true"/>
          <p:nvPr/>
        </p:nvSpPr>
        <p:spPr>
          <a:xfrm rot="0">
            <a:off x="229450" y="8984799"/>
            <a:ext cx="11431073" cy="857250"/>
          </a:xfrm>
          <a:prstGeom prst="rect">
            <a:avLst/>
          </a:prstGeom>
        </p:spPr>
        <p:txBody>
          <a:bodyPr anchor="t" rtlCol="false" tIns="0" lIns="0" bIns="0" rIns="0">
            <a:spAutoFit/>
          </a:bodyPr>
          <a:lstStyle/>
          <a:p>
            <a:pPr algn="l">
              <a:lnSpc>
                <a:spcPts val="3360"/>
              </a:lnSpc>
              <a:spcBef>
                <a:spcPct val="0"/>
              </a:spcBef>
            </a:pPr>
            <a:r>
              <a:rPr lang="en-US" b="true" sz="2800">
                <a:solidFill>
                  <a:srgbClr val="213163"/>
                </a:solidFill>
                <a:latin typeface="Times New Roman Bold"/>
                <a:ea typeface="Times New Roman Bold"/>
                <a:cs typeface="Times New Roman Bold"/>
                <a:sym typeface="Times New Roman Bold"/>
              </a:rPr>
              <a:t>Backend Framework</a:t>
            </a:r>
          </a:p>
          <a:p>
            <a:pPr algn="l">
              <a:lnSpc>
                <a:spcPts val="3360"/>
              </a:lnSpc>
              <a:spcBef>
                <a:spcPct val="0"/>
              </a:spcBef>
            </a:pPr>
            <a:r>
              <a:rPr lang="en-US" b="true" sz="2800">
                <a:solidFill>
                  <a:srgbClr val="213163"/>
                </a:solidFill>
                <a:latin typeface="Times New Roman Bold"/>
                <a:ea typeface="Times New Roman Bold"/>
                <a:cs typeface="Times New Roman Bold"/>
                <a:sym typeface="Times New Roman Bold"/>
              </a:rPr>
              <a:t>Flask </a:t>
            </a:r>
            <a:r>
              <a:rPr lang="en-US" sz="2800">
                <a:solidFill>
                  <a:srgbClr val="213163"/>
                </a:solidFill>
                <a:latin typeface="Times New Roman"/>
                <a:ea typeface="Times New Roman"/>
                <a:cs typeface="Times New Roman"/>
                <a:sym typeface="Times New Roman"/>
              </a:rPr>
              <a:t>– Used to build a lightweight web interface for user input and prediction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109032" y="117003"/>
            <a:ext cx="2700338" cy="863271"/>
            <a:chOff x="0" y="0"/>
            <a:chExt cx="3600450" cy="1151028"/>
          </a:xfrm>
        </p:grpSpPr>
        <p:sp>
          <p:nvSpPr>
            <p:cNvPr name="Freeform 3" id="3" descr="A close up of a sign  Description automatically generated"/>
            <p:cNvSpPr/>
            <p:nvPr/>
          </p:nvSpPr>
          <p:spPr>
            <a:xfrm flipH="false" flipV="false" rot="0">
              <a:off x="0" y="0"/>
              <a:ext cx="3600450" cy="1151001"/>
            </a:xfrm>
            <a:custGeom>
              <a:avLst/>
              <a:gdLst/>
              <a:ahLst/>
              <a:cxnLst/>
              <a:rect r="r" b="b" t="t" l="l"/>
              <a:pathLst>
                <a:path h="1151001" w="3600450">
                  <a:moveTo>
                    <a:pt x="0" y="0"/>
                  </a:moveTo>
                  <a:lnTo>
                    <a:pt x="3600450" y="0"/>
                  </a:lnTo>
                  <a:lnTo>
                    <a:pt x="3600450" y="1151001"/>
                  </a:lnTo>
                  <a:lnTo>
                    <a:pt x="0" y="1151001"/>
                  </a:lnTo>
                  <a:lnTo>
                    <a:pt x="0" y="0"/>
                  </a:lnTo>
                  <a:close/>
                </a:path>
              </a:pathLst>
            </a:custGeom>
            <a:blipFill>
              <a:blip r:embed="rId2"/>
              <a:stretch>
                <a:fillRect l="0" t="0" r="0" b="-4570"/>
              </a:stretch>
            </a:blipFill>
          </p:spPr>
        </p:sp>
      </p:grpSp>
      <p:grpSp>
        <p:nvGrpSpPr>
          <p:cNvPr name="Group 4" id="4"/>
          <p:cNvGrpSpPr/>
          <p:nvPr/>
        </p:nvGrpSpPr>
        <p:grpSpPr>
          <a:xfrm rot="0">
            <a:off x="-19048" y="-19050"/>
            <a:ext cx="14782800" cy="1114545"/>
            <a:chOff x="0" y="0"/>
            <a:chExt cx="19710400" cy="1486060"/>
          </a:xfrm>
        </p:grpSpPr>
        <p:sp>
          <p:nvSpPr>
            <p:cNvPr name="Freeform 5" id="5"/>
            <p:cNvSpPr/>
            <p:nvPr/>
          </p:nvSpPr>
          <p:spPr>
            <a:xfrm flipH="false" flipV="false" rot="0">
              <a:off x="25400" y="25400"/>
              <a:ext cx="19659600" cy="1435227"/>
            </a:xfrm>
            <a:custGeom>
              <a:avLst/>
              <a:gdLst/>
              <a:ahLst/>
              <a:cxnLst/>
              <a:rect r="r" b="b" t="t" l="l"/>
              <a:pathLst>
                <a:path h="1435227" w="19659600">
                  <a:moveTo>
                    <a:pt x="0" y="0"/>
                  </a:moveTo>
                  <a:lnTo>
                    <a:pt x="19659600" y="0"/>
                  </a:lnTo>
                  <a:lnTo>
                    <a:pt x="19659600" y="1435227"/>
                  </a:lnTo>
                  <a:lnTo>
                    <a:pt x="0" y="1435227"/>
                  </a:lnTo>
                  <a:close/>
                </a:path>
              </a:pathLst>
            </a:custGeom>
            <a:solidFill>
              <a:srgbClr val="213264"/>
            </a:solidFill>
            <a:ln w="12700">
              <a:solidFill>
                <a:srgbClr val="000000"/>
              </a:solidFill>
            </a:ln>
          </p:spPr>
        </p:sp>
        <p:sp>
          <p:nvSpPr>
            <p:cNvPr name="Freeform 6" id="6"/>
            <p:cNvSpPr/>
            <p:nvPr/>
          </p:nvSpPr>
          <p:spPr>
            <a:xfrm flipH="false" flipV="false" rot="0">
              <a:off x="0" y="0"/>
              <a:ext cx="19710400" cy="1486027"/>
            </a:xfrm>
            <a:custGeom>
              <a:avLst/>
              <a:gdLst/>
              <a:ahLst/>
              <a:cxnLst/>
              <a:rect r="r" b="b" t="t" l="l"/>
              <a:pathLst>
                <a:path h="1486027" w="19710400">
                  <a:moveTo>
                    <a:pt x="25400" y="0"/>
                  </a:moveTo>
                  <a:lnTo>
                    <a:pt x="19685000" y="0"/>
                  </a:lnTo>
                  <a:cubicBezTo>
                    <a:pt x="19698970" y="0"/>
                    <a:pt x="19710400" y="11430"/>
                    <a:pt x="19710400" y="25400"/>
                  </a:cubicBezTo>
                  <a:lnTo>
                    <a:pt x="19710400" y="1460627"/>
                  </a:lnTo>
                  <a:cubicBezTo>
                    <a:pt x="19710400" y="1474597"/>
                    <a:pt x="19698970" y="1486027"/>
                    <a:pt x="19685000" y="1486027"/>
                  </a:cubicBezTo>
                  <a:lnTo>
                    <a:pt x="25400" y="1486027"/>
                  </a:lnTo>
                  <a:cubicBezTo>
                    <a:pt x="11430" y="1486027"/>
                    <a:pt x="0" y="1474597"/>
                    <a:pt x="0" y="1460627"/>
                  </a:cubicBezTo>
                  <a:lnTo>
                    <a:pt x="0" y="25400"/>
                  </a:lnTo>
                  <a:cubicBezTo>
                    <a:pt x="0" y="11430"/>
                    <a:pt x="11430" y="0"/>
                    <a:pt x="25400" y="0"/>
                  </a:cubicBezTo>
                  <a:moveTo>
                    <a:pt x="25400" y="50800"/>
                  </a:moveTo>
                  <a:lnTo>
                    <a:pt x="25400" y="25400"/>
                  </a:lnTo>
                  <a:lnTo>
                    <a:pt x="50800" y="25400"/>
                  </a:lnTo>
                  <a:lnTo>
                    <a:pt x="50800" y="1460627"/>
                  </a:lnTo>
                  <a:lnTo>
                    <a:pt x="25400" y="1460627"/>
                  </a:lnTo>
                  <a:lnTo>
                    <a:pt x="25400" y="1435227"/>
                  </a:lnTo>
                  <a:lnTo>
                    <a:pt x="19685000" y="1435227"/>
                  </a:lnTo>
                  <a:lnTo>
                    <a:pt x="19685000" y="1460627"/>
                  </a:lnTo>
                  <a:lnTo>
                    <a:pt x="19659600" y="1460627"/>
                  </a:lnTo>
                  <a:lnTo>
                    <a:pt x="19659600" y="25400"/>
                  </a:lnTo>
                  <a:lnTo>
                    <a:pt x="19685000" y="25400"/>
                  </a:lnTo>
                  <a:lnTo>
                    <a:pt x="19685000" y="50800"/>
                  </a:lnTo>
                  <a:lnTo>
                    <a:pt x="25400" y="50800"/>
                  </a:lnTo>
                  <a:close/>
                </a:path>
              </a:pathLst>
            </a:custGeom>
            <a:solidFill>
              <a:srgbClr val="213264"/>
            </a:solidFill>
            <a:ln w="12700">
              <a:solidFill>
                <a:srgbClr val="000000"/>
              </a:solidFill>
            </a:ln>
          </p:spPr>
        </p:sp>
      </p:grpSp>
      <p:grpSp>
        <p:nvGrpSpPr>
          <p:cNvPr name="Group 7" id="7"/>
          <p:cNvGrpSpPr/>
          <p:nvPr/>
        </p:nvGrpSpPr>
        <p:grpSpPr>
          <a:xfrm rot="0">
            <a:off x="14833450" y="-628"/>
            <a:ext cx="168424" cy="1098536"/>
            <a:chOff x="0" y="0"/>
            <a:chExt cx="224566" cy="1464714"/>
          </a:xfrm>
        </p:grpSpPr>
        <p:sp>
          <p:nvSpPr>
            <p:cNvPr name="Freeform 8" id="8"/>
            <p:cNvSpPr/>
            <p:nvPr/>
          </p:nvSpPr>
          <p:spPr>
            <a:xfrm flipH="false" flipV="false" rot="0">
              <a:off x="0" y="0"/>
              <a:ext cx="224536" cy="1464691"/>
            </a:xfrm>
            <a:custGeom>
              <a:avLst/>
              <a:gdLst/>
              <a:ahLst/>
              <a:cxnLst/>
              <a:rect r="r" b="b" t="t" l="l"/>
              <a:pathLst>
                <a:path h="1464691" w="224536">
                  <a:moveTo>
                    <a:pt x="0" y="0"/>
                  </a:moveTo>
                  <a:lnTo>
                    <a:pt x="224536" y="0"/>
                  </a:lnTo>
                  <a:lnTo>
                    <a:pt x="224536" y="1464691"/>
                  </a:lnTo>
                  <a:lnTo>
                    <a:pt x="0" y="1464691"/>
                  </a:lnTo>
                  <a:close/>
                </a:path>
              </a:pathLst>
            </a:custGeom>
            <a:solidFill>
              <a:srgbClr val="7FBA00"/>
            </a:solidFill>
            <a:ln w="12700">
              <a:solidFill>
                <a:srgbClr val="000000"/>
              </a:solidFill>
            </a:ln>
          </p:spPr>
        </p:sp>
      </p:grpSp>
      <p:grpSp>
        <p:nvGrpSpPr>
          <p:cNvPr name="Group 9" id="9"/>
          <p:cNvGrpSpPr>
            <a:grpSpLocks noChangeAspect="true"/>
          </p:cNvGrpSpPr>
          <p:nvPr/>
        </p:nvGrpSpPr>
        <p:grpSpPr>
          <a:xfrm rot="0">
            <a:off x="0" y="-19050"/>
            <a:ext cx="14758988" cy="1085852"/>
            <a:chOff x="0" y="0"/>
            <a:chExt cx="19678650" cy="1447802"/>
          </a:xfrm>
        </p:grpSpPr>
        <p:sp>
          <p:nvSpPr>
            <p:cNvPr name="Freeform 10" id="10" descr="A blue and white background  Description automatically generated with medium confidence"/>
            <p:cNvSpPr/>
            <p:nvPr/>
          </p:nvSpPr>
          <p:spPr>
            <a:xfrm flipH="false" flipV="false" rot="0">
              <a:off x="0" y="0"/>
              <a:ext cx="19678650" cy="1447800"/>
            </a:xfrm>
            <a:custGeom>
              <a:avLst/>
              <a:gdLst/>
              <a:ahLst/>
              <a:cxnLst/>
              <a:rect r="r" b="b" t="t" l="l"/>
              <a:pathLst>
                <a:path h="1447800" w="19678650">
                  <a:moveTo>
                    <a:pt x="0" y="0"/>
                  </a:moveTo>
                  <a:lnTo>
                    <a:pt x="19678650" y="0"/>
                  </a:lnTo>
                  <a:lnTo>
                    <a:pt x="19678650" y="1447800"/>
                  </a:lnTo>
                  <a:lnTo>
                    <a:pt x="0" y="1447800"/>
                  </a:lnTo>
                  <a:lnTo>
                    <a:pt x="0" y="0"/>
                  </a:lnTo>
                  <a:close/>
                </a:path>
              </a:pathLst>
            </a:custGeom>
            <a:blipFill>
              <a:blip r:embed="rId3">
                <a:alphaModFix amt="16000"/>
              </a:blip>
              <a:stretch>
                <a:fillRect l="0" t="-213488" r="-1645" b="-549998"/>
              </a:stretch>
            </a:blipFill>
          </p:spPr>
        </p:sp>
      </p:grpSp>
      <p:grpSp>
        <p:nvGrpSpPr>
          <p:cNvPr name="Group 11" id="11"/>
          <p:cNvGrpSpPr/>
          <p:nvPr/>
        </p:nvGrpSpPr>
        <p:grpSpPr>
          <a:xfrm rot="0">
            <a:off x="17887950" y="-628"/>
            <a:ext cx="400050" cy="1098536"/>
            <a:chOff x="0" y="0"/>
            <a:chExt cx="533400" cy="1464714"/>
          </a:xfrm>
        </p:grpSpPr>
        <p:sp>
          <p:nvSpPr>
            <p:cNvPr name="Freeform 12" id="12"/>
            <p:cNvSpPr/>
            <p:nvPr/>
          </p:nvSpPr>
          <p:spPr>
            <a:xfrm flipH="false" flipV="false" rot="0">
              <a:off x="0" y="0"/>
              <a:ext cx="533400" cy="1464691"/>
            </a:xfrm>
            <a:custGeom>
              <a:avLst/>
              <a:gdLst/>
              <a:ahLst/>
              <a:cxnLst/>
              <a:rect r="r" b="b" t="t" l="l"/>
              <a:pathLst>
                <a:path h="1464691" w="533400">
                  <a:moveTo>
                    <a:pt x="0" y="0"/>
                  </a:moveTo>
                  <a:lnTo>
                    <a:pt x="533400" y="0"/>
                  </a:lnTo>
                  <a:lnTo>
                    <a:pt x="533400" y="1464691"/>
                  </a:lnTo>
                  <a:lnTo>
                    <a:pt x="0" y="1464691"/>
                  </a:lnTo>
                  <a:close/>
                </a:path>
              </a:pathLst>
            </a:custGeom>
            <a:solidFill>
              <a:srgbClr val="FED500"/>
            </a:solidFill>
            <a:ln w="12700">
              <a:solidFill>
                <a:srgbClr val="000000"/>
              </a:solidFill>
            </a:ln>
          </p:spPr>
        </p:sp>
      </p:grpSp>
      <p:sp>
        <p:nvSpPr>
          <p:cNvPr name="Freeform 13" id="13"/>
          <p:cNvSpPr/>
          <p:nvPr/>
        </p:nvSpPr>
        <p:spPr>
          <a:xfrm flipH="false" flipV="false" rot="0">
            <a:off x="13090609" y="1218191"/>
            <a:ext cx="4956541" cy="8930573"/>
          </a:xfrm>
          <a:custGeom>
            <a:avLst/>
            <a:gdLst/>
            <a:ahLst/>
            <a:cxnLst/>
            <a:rect r="r" b="b" t="t" l="l"/>
            <a:pathLst>
              <a:path h="8930573" w="4956541">
                <a:moveTo>
                  <a:pt x="0" y="0"/>
                </a:moveTo>
                <a:lnTo>
                  <a:pt x="4956541" y="0"/>
                </a:lnTo>
                <a:lnTo>
                  <a:pt x="4956541" y="8930573"/>
                </a:lnTo>
                <a:lnTo>
                  <a:pt x="0" y="8930573"/>
                </a:lnTo>
                <a:lnTo>
                  <a:pt x="0" y="0"/>
                </a:lnTo>
                <a:close/>
              </a:path>
            </a:pathLst>
          </a:custGeom>
          <a:blipFill>
            <a:blip r:embed="rId4"/>
            <a:stretch>
              <a:fillRect l="-8521" t="0" r="-13380" b="-1547"/>
            </a:stretch>
          </a:blipFill>
        </p:spPr>
      </p:sp>
      <p:sp>
        <p:nvSpPr>
          <p:cNvPr name="TextBox 14" id="14"/>
          <p:cNvSpPr txBox="true"/>
          <p:nvPr/>
        </p:nvSpPr>
        <p:spPr>
          <a:xfrm rot="0">
            <a:off x="267348" y="1327847"/>
            <a:ext cx="8971059" cy="527775"/>
          </a:xfrm>
          <a:prstGeom prst="rect">
            <a:avLst/>
          </a:prstGeom>
        </p:spPr>
        <p:txBody>
          <a:bodyPr anchor="t" rtlCol="false" tIns="0" lIns="0" bIns="0" rIns="0">
            <a:spAutoFit/>
          </a:bodyPr>
          <a:lstStyle/>
          <a:p>
            <a:pPr algn="l">
              <a:lnSpc>
                <a:spcPts val="3600"/>
              </a:lnSpc>
            </a:pPr>
            <a:r>
              <a:rPr lang="en-US" sz="3000" b="true">
                <a:solidFill>
                  <a:srgbClr val="213163"/>
                </a:solidFill>
                <a:latin typeface="Arial Bold"/>
                <a:ea typeface="Arial Bold"/>
                <a:cs typeface="Arial Bold"/>
                <a:sym typeface="Arial Bold"/>
              </a:rPr>
              <a:t>Methodology </a:t>
            </a:r>
          </a:p>
        </p:txBody>
      </p:sp>
      <p:sp>
        <p:nvSpPr>
          <p:cNvPr name="TextBox 15" id="15"/>
          <p:cNvSpPr txBox="true"/>
          <p:nvPr/>
        </p:nvSpPr>
        <p:spPr>
          <a:xfrm rot="0">
            <a:off x="267348" y="2103272"/>
            <a:ext cx="12823260" cy="8143876"/>
          </a:xfrm>
          <a:prstGeom prst="rect">
            <a:avLst/>
          </a:prstGeom>
        </p:spPr>
        <p:txBody>
          <a:bodyPr anchor="t" rtlCol="false" tIns="0" lIns="0" bIns="0" rIns="0">
            <a:spAutoFit/>
          </a:bodyPr>
          <a:lstStyle/>
          <a:p>
            <a:pPr algn="l">
              <a:lnSpc>
                <a:spcPts val="3839"/>
              </a:lnSpc>
              <a:spcBef>
                <a:spcPct val="0"/>
              </a:spcBef>
            </a:pPr>
            <a:r>
              <a:rPr lang="en-US" b="true" sz="3199">
                <a:solidFill>
                  <a:srgbClr val="213163"/>
                </a:solidFill>
                <a:latin typeface="Times New Roman Bold"/>
                <a:ea typeface="Times New Roman Bold"/>
                <a:cs typeface="Times New Roman Bold"/>
                <a:sym typeface="Times New Roman Bold"/>
              </a:rPr>
              <a:t>Data Collection:</a:t>
            </a:r>
            <a:r>
              <a:rPr lang="en-US" sz="3199">
                <a:solidFill>
                  <a:srgbClr val="213163"/>
                </a:solidFill>
                <a:latin typeface="Times New Roman"/>
                <a:ea typeface="Times New Roman"/>
                <a:cs typeface="Times New Roman"/>
                <a:sym typeface="Times New Roman"/>
              </a:rPr>
              <a:t> Gathered crop residue dataset with yield, RPR, moisture, calorific value, and energy output.</a:t>
            </a:r>
          </a:p>
          <a:p>
            <a:pPr algn="l">
              <a:lnSpc>
                <a:spcPts val="3600"/>
              </a:lnSpc>
              <a:spcBef>
                <a:spcPct val="0"/>
              </a:spcBef>
            </a:pPr>
          </a:p>
          <a:p>
            <a:pPr algn="l">
              <a:lnSpc>
                <a:spcPts val="3839"/>
              </a:lnSpc>
              <a:spcBef>
                <a:spcPct val="0"/>
              </a:spcBef>
            </a:pPr>
            <a:r>
              <a:rPr lang="en-US" b="true" sz="3199">
                <a:solidFill>
                  <a:srgbClr val="213163"/>
                </a:solidFill>
                <a:latin typeface="Times New Roman Bold"/>
                <a:ea typeface="Times New Roman Bold"/>
                <a:cs typeface="Times New Roman Bold"/>
                <a:sym typeface="Times New Roman Bold"/>
              </a:rPr>
              <a:t>Data Preprocessing: </a:t>
            </a:r>
            <a:r>
              <a:rPr lang="en-US" sz="3199">
                <a:solidFill>
                  <a:srgbClr val="213163"/>
                </a:solidFill>
                <a:latin typeface="Times New Roman"/>
                <a:ea typeface="Times New Roman"/>
                <a:cs typeface="Times New Roman"/>
                <a:sym typeface="Times New Roman"/>
              </a:rPr>
              <a:t>Cleaned dataset, handled missing values, encoded Crop Type, engineered new features.</a:t>
            </a:r>
          </a:p>
          <a:p>
            <a:pPr algn="l">
              <a:lnSpc>
                <a:spcPts val="3600"/>
              </a:lnSpc>
              <a:spcBef>
                <a:spcPct val="0"/>
              </a:spcBef>
            </a:pPr>
          </a:p>
          <a:p>
            <a:pPr algn="l">
              <a:lnSpc>
                <a:spcPts val="3839"/>
              </a:lnSpc>
              <a:spcBef>
                <a:spcPct val="0"/>
              </a:spcBef>
            </a:pPr>
            <a:r>
              <a:rPr lang="en-US" b="true" sz="3199">
                <a:solidFill>
                  <a:srgbClr val="213163"/>
                </a:solidFill>
                <a:latin typeface="Times New Roman Bold"/>
                <a:ea typeface="Times New Roman Bold"/>
                <a:cs typeface="Times New Roman Bold"/>
                <a:sym typeface="Times New Roman Bold"/>
              </a:rPr>
              <a:t>Feature Selection: </a:t>
            </a:r>
            <a:r>
              <a:rPr lang="en-US" sz="3199">
                <a:solidFill>
                  <a:srgbClr val="213163"/>
                </a:solidFill>
                <a:latin typeface="Times New Roman"/>
                <a:ea typeface="Times New Roman"/>
                <a:cs typeface="Times New Roman"/>
                <a:sym typeface="Times New Roman"/>
              </a:rPr>
              <a:t>Selected key inputs affecting energy potential (Yield, RPR, Moisture %, CV, etc.).</a:t>
            </a:r>
          </a:p>
          <a:p>
            <a:pPr algn="l">
              <a:lnSpc>
                <a:spcPts val="3600"/>
              </a:lnSpc>
              <a:spcBef>
                <a:spcPct val="0"/>
              </a:spcBef>
            </a:pPr>
          </a:p>
          <a:p>
            <a:pPr algn="l">
              <a:lnSpc>
                <a:spcPts val="3839"/>
              </a:lnSpc>
              <a:spcBef>
                <a:spcPct val="0"/>
              </a:spcBef>
            </a:pPr>
            <a:r>
              <a:rPr lang="en-US" b="true" sz="3199">
                <a:solidFill>
                  <a:srgbClr val="213163"/>
                </a:solidFill>
                <a:latin typeface="Times New Roman Bold"/>
                <a:ea typeface="Times New Roman Bold"/>
                <a:cs typeface="Times New Roman Bold"/>
                <a:sym typeface="Times New Roman Bold"/>
              </a:rPr>
              <a:t>Train–Test Split: </a:t>
            </a:r>
            <a:r>
              <a:rPr lang="en-US" sz="3199">
                <a:solidFill>
                  <a:srgbClr val="213163"/>
                </a:solidFill>
                <a:latin typeface="Times New Roman"/>
                <a:ea typeface="Times New Roman"/>
                <a:cs typeface="Times New Roman"/>
                <a:sym typeface="Times New Roman"/>
              </a:rPr>
              <a:t>Divided dataset into 80% training and 20% testing for unbiased validation.</a:t>
            </a:r>
          </a:p>
          <a:p>
            <a:pPr algn="l">
              <a:lnSpc>
                <a:spcPts val="3600"/>
              </a:lnSpc>
              <a:spcBef>
                <a:spcPct val="0"/>
              </a:spcBef>
            </a:pPr>
          </a:p>
          <a:p>
            <a:pPr algn="l">
              <a:lnSpc>
                <a:spcPts val="3839"/>
              </a:lnSpc>
              <a:spcBef>
                <a:spcPct val="0"/>
              </a:spcBef>
            </a:pPr>
            <a:r>
              <a:rPr lang="en-US" b="true" sz="3199">
                <a:solidFill>
                  <a:srgbClr val="213163"/>
                </a:solidFill>
                <a:latin typeface="Times New Roman Bold"/>
                <a:ea typeface="Times New Roman Bold"/>
                <a:cs typeface="Times New Roman Bold"/>
                <a:sym typeface="Times New Roman Bold"/>
              </a:rPr>
              <a:t>Model Training &amp; Evaluation: </a:t>
            </a:r>
            <a:r>
              <a:rPr lang="en-US" sz="3199">
                <a:solidFill>
                  <a:srgbClr val="213163"/>
                </a:solidFill>
                <a:latin typeface="Times New Roman"/>
                <a:ea typeface="Times New Roman"/>
                <a:cs typeface="Times New Roman"/>
                <a:sym typeface="Times New Roman"/>
              </a:rPr>
              <a:t>Trained Linear Regression model and achieved 96.38% accuracy (R² = 0.9638).</a:t>
            </a:r>
          </a:p>
          <a:p>
            <a:pPr algn="l">
              <a:lnSpc>
                <a:spcPts val="3600"/>
              </a:lnSpc>
              <a:spcBef>
                <a:spcPct val="0"/>
              </a:spcBef>
            </a:pPr>
          </a:p>
          <a:p>
            <a:pPr algn="l">
              <a:lnSpc>
                <a:spcPts val="3839"/>
              </a:lnSpc>
              <a:spcBef>
                <a:spcPct val="0"/>
              </a:spcBef>
            </a:pPr>
            <a:r>
              <a:rPr lang="en-US" b="true" sz="3199">
                <a:solidFill>
                  <a:srgbClr val="213163"/>
                </a:solidFill>
                <a:latin typeface="Times New Roman Bold"/>
                <a:ea typeface="Times New Roman Bold"/>
                <a:cs typeface="Times New Roman Bold"/>
                <a:sym typeface="Times New Roman Bold"/>
              </a:rPr>
              <a:t>Deployment: </a:t>
            </a:r>
            <a:r>
              <a:rPr lang="en-US" sz="3199">
                <a:solidFill>
                  <a:srgbClr val="213163"/>
                </a:solidFill>
                <a:latin typeface="Times New Roman"/>
                <a:ea typeface="Times New Roman"/>
                <a:cs typeface="Times New Roman"/>
                <a:sym typeface="Times New Roman"/>
              </a:rPr>
              <a:t>Built Flask web app and deployed prediction system on browser for user access.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109032" y="117003"/>
            <a:ext cx="2700338" cy="863271"/>
            <a:chOff x="0" y="0"/>
            <a:chExt cx="3600450" cy="1151028"/>
          </a:xfrm>
        </p:grpSpPr>
        <p:sp>
          <p:nvSpPr>
            <p:cNvPr name="Freeform 3" id="3" descr="A close up of a sign  Description automatically generated"/>
            <p:cNvSpPr/>
            <p:nvPr/>
          </p:nvSpPr>
          <p:spPr>
            <a:xfrm flipH="false" flipV="false" rot="0">
              <a:off x="0" y="0"/>
              <a:ext cx="3600450" cy="1151001"/>
            </a:xfrm>
            <a:custGeom>
              <a:avLst/>
              <a:gdLst/>
              <a:ahLst/>
              <a:cxnLst/>
              <a:rect r="r" b="b" t="t" l="l"/>
              <a:pathLst>
                <a:path h="1151001" w="3600450">
                  <a:moveTo>
                    <a:pt x="0" y="0"/>
                  </a:moveTo>
                  <a:lnTo>
                    <a:pt x="3600450" y="0"/>
                  </a:lnTo>
                  <a:lnTo>
                    <a:pt x="3600450" y="1151001"/>
                  </a:lnTo>
                  <a:lnTo>
                    <a:pt x="0" y="1151001"/>
                  </a:lnTo>
                  <a:lnTo>
                    <a:pt x="0" y="0"/>
                  </a:lnTo>
                  <a:close/>
                </a:path>
              </a:pathLst>
            </a:custGeom>
            <a:blipFill>
              <a:blip r:embed="rId2"/>
              <a:stretch>
                <a:fillRect l="0" t="0" r="0" b="-4570"/>
              </a:stretch>
            </a:blipFill>
          </p:spPr>
        </p:sp>
      </p:grpSp>
      <p:grpSp>
        <p:nvGrpSpPr>
          <p:cNvPr name="Group 4" id="4"/>
          <p:cNvGrpSpPr/>
          <p:nvPr/>
        </p:nvGrpSpPr>
        <p:grpSpPr>
          <a:xfrm rot="0">
            <a:off x="-19048" y="-19050"/>
            <a:ext cx="14782800" cy="1114545"/>
            <a:chOff x="0" y="0"/>
            <a:chExt cx="19710400" cy="1486060"/>
          </a:xfrm>
        </p:grpSpPr>
        <p:sp>
          <p:nvSpPr>
            <p:cNvPr name="Freeform 5" id="5"/>
            <p:cNvSpPr/>
            <p:nvPr/>
          </p:nvSpPr>
          <p:spPr>
            <a:xfrm flipH="false" flipV="false" rot="0">
              <a:off x="25400" y="25400"/>
              <a:ext cx="19659600" cy="1435227"/>
            </a:xfrm>
            <a:custGeom>
              <a:avLst/>
              <a:gdLst/>
              <a:ahLst/>
              <a:cxnLst/>
              <a:rect r="r" b="b" t="t" l="l"/>
              <a:pathLst>
                <a:path h="1435227" w="19659600">
                  <a:moveTo>
                    <a:pt x="0" y="0"/>
                  </a:moveTo>
                  <a:lnTo>
                    <a:pt x="19659600" y="0"/>
                  </a:lnTo>
                  <a:lnTo>
                    <a:pt x="19659600" y="1435227"/>
                  </a:lnTo>
                  <a:lnTo>
                    <a:pt x="0" y="1435227"/>
                  </a:lnTo>
                  <a:close/>
                </a:path>
              </a:pathLst>
            </a:custGeom>
            <a:solidFill>
              <a:srgbClr val="213264"/>
            </a:solidFill>
            <a:ln w="12700">
              <a:solidFill>
                <a:srgbClr val="000000"/>
              </a:solidFill>
            </a:ln>
          </p:spPr>
        </p:sp>
        <p:sp>
          <p:nvSpPr>
            <p:cNvPr name="Freeform 6" id="6"/>
            <p:cNvSpPr/>
            <p:nvPr/>
          </p:nvSpPr>
          <p:spPr>
            <a:xfrm flipH="false" flipV="false" rot="0">
              <a:off x="0" y="0"/>
              <a:ext cx="19710400" cy="1486027"/>
            </a:xfrm>
            <a:custGeom>
              <a:avLst/>
              <a:gdLst/>
              <a:ahLst/>
              <a:cxnLst/>
              <a:rect r="r" b="b" t="t" l="l"/>
              <a:pathLst>
                <a:path h="1486027" w="19710400">
                  <a:moveTo>
                    <a:pt x="25400" y="0"/>
                  </a:moveTo>
                  <a:lnTo>
                    <a:pt x="19685000" y="0"/>
                  </a:lnTo>
                  <a:cubicBezTo>
                    <a:pt x="19698970" y="0"/>
                    <a:pt x="19710400" y="11430"/>
                    <a:pt x="19710400" y="25400"/>
                  </a:cubicBezTo>
                  <a:lnTo>
                    <a:pt x="19710400" y="1460627"/>
                  </a:lnTo>
                  <a:cubicBezTo>
                    <a:pt x="19710400" y="1474597"/>
                    <a:pt x="19698970" y="1486027"/>
                    <a:pt x="19685000" y="1486027"/>
                  </a:cubicBezTo>
                  <a:lnTo>
                    <a:pt x="25400" y="1486027"/>
                  </a:lnTo>
                  <a:cubicBezTo>
                    <a:pt x="11430" y="1486027"/>
                    <a:pt x="0" y="1474597"/>
                    <a:pt x="0" y="1460627"/>
                  </a:cubicBezTo>
                  <a:lnTo>
                    <a:pt x="0" y="25400"/>
                  </a:lnTo>
                  <a:cubicBezTo>
                    <a:pt x="0" y="11430"/>
                    <a:pt x="11430" y="0"/>
                    <a:pt x="25400" y="0"/>
                  </a:cubicBezTo>
                  <a:moveTo>
                    <a:pt x="25400" y="50800"/>
                  </a:moveTo>
                  <a:lnTo>
                    <a:pt x="25400" y="25400"/>
                  </a:lnTo>
                  <a:lnTo>
                    <a:pt x="50800" y="25400"/>
                  </a:lnTo>
                  <a:lnTo>
                    <a:pt x="50800" y="1460627"/>
                  </a:lnTo>
                  <a:lnTo>
                    <a:pt x="25400" y="1460627"/>
                  </a:lnTo>
                  <a:lnTo>
                    <a:pt x="25400" y="1435227"/>
                  </a:lnTo>
                  <a:lnTo>
                    <a:pt x="19685000" y="1435227"/>
                  </a:lnTo>
                  <a:lnTo>
                    <a:pt x="19685000" y="1460627"/>
                  </a:lnTo>
                  <a:lnTo>
                    <a:pt x="19659600" y="1460627"/>
                  </a:lnTo>
                  <a:lnTo>
                    <a:pt x="19659600" y="25400"/>
                  </a:lnTo>
                  <a:lnTo>
                    <a:pt x="19685000" y="25400"/>
                  </a:lnTo>
                  <a:lnTo>
                    <a:pt x="19685000" y="50800"/>
                  </a:lnTo>
                  <a:lnTo>
                    <a:pt x="25400" y="50800"/>
                  </a:lnTo>
                  <a:close/>
                </a:path>
              </a:pathLst>
            </a:custGeom>
            <a:solidFill>
              <a:srgbClr val="213264"/>
            </a:solidFill>
            <a:ln w="12700">
              <a:solidFill>
                <a:srgbClr val="000000"/>
              </a:solidFill>
            </a:ln>
          </p:spPr>
        </p:sp>
      </p:grpSp>
      <p:grpSp>
        <p:nvGrpSpPr>
          <p:cNvPr name="Group 7" id="7"/>
          <p:cNvGrpSpPr/>
          <p:nvPr/>
        </p:nvGrpSpPr>
        <p:grpSpPr>
          <a:xfrm rot="0">
            <a:off x="14833450" y="-628"/>
            <a:ext cx="168424" cy="1098536"/>
            <a:chOff x="0" y="0"/>
            <a:chExt cx="224566" cy="1464714"/>
          </a:xfrm>
        </p:grpSpPr>
        <p:sp>
          <p:nvSpPr>
            <p:cNvPr name="Freeform 8" id="8"/>
            <p:cNvSpPr/>
            <p:nvPr/>
          </p:nvSpPr>
          <p:spPr>
            <a:xfrm flipH="false" flipV="false" rot="0">
              <a:off x="0" y="0"/>
              <a:ext cx="224536" cy="1464691"/>
            </a:xfrm>
            <a:custGeom>
              <a:avLst/>
              <a:gdLst/>
              <a:ahLst/>
              <a:cxnLst/>
              <a:rect r="r" b="b" t="t" l="l"/>
              <a:pathLst>
                <a:path h="1464691" w="224536">
                  <a:moveTo>
                    <a:pt x="0" y="0"/>
                  </a:moveTo>
                  <a:lnTo>
                    <a:pt x="224536" y="0"/>
                  </a:lnTo>
                  <a:lnTo>
                    <a:pt x="224536" y="1464691"/>
                  </a:lnTo>
                  <a:lnTo>
                    <a:pt x="0" y="1464691"/>
                  </a:lnTo>
                  <a:close/>
                </a:path>
              </a:pathLst>
            </a:custGeom>
            <a:solidFill>
              <a:srgbClr val="7FBA00"/>
            </a:solidFill>
            <a:ln w="12700">
              <a:solidFill>
                <a:srgbClr val="000000"/>
              </a:solidFill>
            </a:ln>
          </p:spPr>
        </p:sp>
      </p:grpSp>
      <p:grpSp>
        <p:nvGrpSpPr>
          <p:cNvPr name="Group 9" id="9"/>
          <p:cNvGrpSpPr>
            <a:grpSpLocks noChangeAspect="true"/>
          </p:cNvGrpSpPr>
          <p:nvPr/>
        </p:nvGrpSpPr>
        <p:grpSpPr>
          <a:xfrm rot="0">
            <a:off x="0" y="-19050"/>
            <a:ext cx="14758988" cy="1085852"/>
            <a:chOff x="0" y="0"/>
            <a:chExt cx="19678650" cy="1447802"/>
          </a:xfrm>
        </p:grpSpPr>
        <p:sp>
          <p:nvSpPr>
            <p:cNvPr name="Freeform 10" id="10" descr="A blue and white background  Description automatically generated with medium confidence"/>
            <p:cNvSpPr/>
            <p:nvPr/>
          </p:nvSpPr>
          <p:spPr>
            <a:xfrm flipH="false" flipV="false" rot="0">
              <a:off x="0" y="0"/>
              <a:ext cx="19678650" cy="1447800"/>
            </a:xfrm>
            <a:custGeom>
              <a:avLst/>
              <a:gdLst/>
              <a:ahLst/>
              <a:cxnLst/>
              <a:rect r="r" b="b" t="t" l="l"/>
              <a:pathLst>
                <a:path h="1447800" w="19678650">
                  <a:moveTo>
                    <a:pt x="0" y="0"/>
                  </a:moveTo>
                  <a:lnTo>
                    <a:pt x="19678650" y="0"/>
                  </a:lnTo>
                  <a:lnTo>
                    <a:pt x="19678650" y="1447800"/>
                  </a:lnTo>
                  <a:lnTo>
                    <a:pt x="0" y="1447800"/>
                  </a:lnTo>
                  <a:lnTo>
                    <a:pt x="0" y="0"/>
                  </a:lnTo>
                  <a:close/>
                </a:path>
              </a:pathLst>
            </a:custGeom>
            <a:blipFill>
              <a:blip r:embed="rId3">
                <a:alphaModFix amt="16000"/>
              </a:blip>
              <a:stretch>
                <a:fillRect l="0" t="-213488" r="-1645" b="-549998"/>
              </a:stretch>
            </a:blipFill>
          </p:spPr>
        </p:sp>
      </p:grpSp>
      <p:grpSp>
        <p:nvGrpSpPr>
          <p:cNvPr name="Group 11" id="11"/>
          <p:cNvGrpSpPr/>
          <p:nvPr/>
        </p:nvGrpSpPr>
        <p:grpSpPr>
          <a:xfrm rot="0">
            <a:off x="17887950" y="-628"/>
            <a:ext cx="400050" cy="1098536"/>
            <a:chOff x="0" y="0"/>
            <a:chExt cx="533400" cy="1464714"/>
          </a:xfrm>
        </p:grpSpPr>
        <p:sp>
          <p:nvSpPr>
            <p:cNvPr name="Freeform 12" id="12"/>
            <p:cNvSpPr/>
            <p:nvPr/>
          </p:nvSpPr>
          <p:spPr>
            <a:xfrm flipH="false" flipV="false" rot="0">
              <a:off x="0" y="0"/>
              <a:ext cx="533400" cy="1464691"/>
            </a:xfrm>
            <a:custGeom>
              <a:avLst/>
              <a:gdLst/>
              <a:ahLst/>
              <a:cxnLst/>
              <a:rect r="r" b="b" t="t" l="l"/>
              <a:pathLst>
                <a:path h="1464691" w="533400">
                  <a:moveTo>
                    <a:pt x="0" y="0"/>
                  </a:moveTo>
                  <a:lnTo>
                    <a:pt x="533400" y="0"/>
                  </a:lnTo>
                  <a:lnTo>
                    <a:pt x="533400" y="1464691"/>
                  </a:lnTo>
                  <a:lnTo>
                    <a:pt x="0" y="1464691"/>
                  </a:lnTo>
                  <a:close/>
                </a:path>
              </a:pathLst>
            </a:custGeom>
            <a:solidFill>
              <a:srgbClr val="FED500"/>
            </a:solidFill>
            <a:ln w="12700">
              <a:solidFill>
                <a:srgbClr val="000000"/>
              </a:solidFill>
            </a:ln>
          </p:spPr>
        </p:sp>
      </p:grpSp>
      <p:sp>
        <p:nvSpPr>
          <p:cNvPr name="Freeform 13" id="13"/>
          <p:cNvSpPr/>
          <p:nvPr/>
        </p:nvSpPr>
        <p:spPr>
          <a:xfrm flipH="false" flipV="false" rot="0">
            <a:off x="9753548" y="1627338"/>
            <a:ext cx="8134402" cy="8416774"/>
          </a:xfrm>
          <a:custGeom>
            <a:avLst/>
            <a:gdLst/>
            <a:ahLst/>
            <a:cxnLst/>
            <a:rect r="r" b="b" t="t" l="l"/>
            <a:pathLst>
              <a:path h="8416774" w="8134402">
                <a:moveTo>
                  <a:pt x="0" y="0"/>
                </a:moveTo>
                <a:lnTo>
                  <a:pt x="8134402" y="0"/>
                </a:lnTo>
                <a:lnTo>
                  <a:pt x="8134402" y="8416774"/>
                </a:lnTo>
                <a:lnTo>
                  <a:pt x="0" y="8416774"/>
                </a:lnTo>
                <a:lnTo>
                  <a:pt x="0" y="0"/>
                </a:lnTo>
                <a:close/>
              </a:path>
            </a:pathLst>
          </a:custGeom>
          <a:blipFill>
            <a:blip r:embed="rId4"/>
            <a:stretch>
              <a:fillRect l="-3121" t="-2200" r="-2626" b="0"/>
            </a:stretch>
          </a:blipFill>
        </p:spPr>
      </p:sp>
      <p:sp>
        <p:nvSpPr>
          <p:cNvPr name="TextBox 14" id="14"/>
          <p:cNvSpPr txBox="true"/>
          <p:nvPr/>
        </p:nvSpPr>
        <p:spPr>
          <a:xfrm rot="0">
            <a:off x="474096" y="1598763"/>
            <a:ext cx="8971059" cy="514350"/>
          </a:xfrm>
          <a:prstGeom prst="rect">
            <a:avLst/>
          </a:prstGeom>
        </p:spPr>
        <p:txBody>
          <a:bodyPr anchor="t" rtlCol="false" tIns="0" lIns="0" bIns="0" rIns="0">
            <a:spAutoFit/>
          </a:bodyPr>
          <a:lstStyle/>
          <a:p>
            <a:pPr algn="l">
              <a:lnSpc>
                <a:spcPts val="3839"/>
              </a:lnSpc>
            </a:pPr>
            <a:r>
              <a:rPr lang="en-US" sz="3199" b="true">
                <a:solidFill>
                  <a:srgbClr val="213163"/>
                </a:solidFill>
                <a:latin typeface="Arial Bold"/>
                <a:ea typeface="Arial Bold"/>
                <a:cs typeface="Arial Bold"/>
                <a:sym typeface="Arial Bold"/>
              </a:rPr>
              <a:t>Problem Statement:  </a:t>
            </a:r>
          </a:p>
        </p:txBody>
      </p:sp>
      <p:sp>
        <p:nvSpPr>
          <p:cNvPr name="TextBox 15" id="15"/>
          <p:cNvSpPr txBox="true"/>
          <p:nvPr/>
        </p:nvSpPr>
        <p:spPr>
          <a:xfrm rot="0">
            <a:off x="301155" y="2944469"/>
            <a:ext cx="9144000" cy="5372100"/>
          </a:xfrm>
          <a:prstGeom prst="rect">
            <a:avLst/>
          </a:prstGeom>
        </p:spPr>
        <p:txBody>
          <a:bodyPr anchor="t" rtlCol="false" tIns="0" lIns="0" bIns="0" rIns="0">
            <a:spAutoFit/>
          </a:bodyPr>
          <a:lstStyle/>
          <a:p>
            <a:pPr algn="just">
              <a:lnSpc>
                <a:spcPts val="3881"/>
              </a:lnSpc>
              <a:spcBef>
                <a:spcPct val="0"/>
              </a:spcBef>
            </a:pPr>
            <a:r>
              <a:rPr lang="en-US" sz="3234">
                <a:solidFill>
                  <a:srgbClr val="213163"/>
                </a:solidFill>
                <a:latin typeface="Times New Roman"/>
                <a:ea typeface="Times New Roman"/>
                <a:cs typeface="Times New Roman"/>
                <a:sym typeface="Times New Roman"/>
              </a:rPr>
              <a:t>Agricultural crop residues hold significant bioenergy potential, yet most of this biomass is burned or wasted due to the absence of simple and reliable estimation methods. Existing calculations require technical parameters such as residue-to-product ratio, moisture content, and calorific value, making them difficult for farmers and policymakers to use. Therefore, there is a need for a data-driven system that can accurately predict bioenergy potential from basic crop inputs, enabling effective utilization of crop residues for renewable energy production.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109032" y="117003"/>
            <a:ext cx="2700338" cy="863271"/>
            <a:chOff x="0" y="0"/>
            <a:chExt cx="3600450" cy="1151028"/>
          </a:xfrm>
        </p:grpSpPr>
        <p:sp>
          <p:nvSpPr>
            <p:cNvPr name="Freeform 3" id="3" descr="A close up of a sign  Description automatically generated"/>
            <p:cNvSpPr/>
            <p:nvPr/>
          </p:nvSpPr>
          <p:spPr>
            <a:xfrm flipH="false" flipV="false" rot="0">
              <a:off x="0" y="0"/>
              <a:ext cx="3600450" cy="1151001"/>
            </a:xfrm>
            <a:custGeom>
              <a:avLst/>
              <a:gdLst/>
              <a:ahLst/>
              <a:cxnLst/>
              <a:rect r="r" b="b" t="t" l="l"/>
              <a:pathLst>
                <a:path h="1151001" w="3600450">
                  <a:moveTo>
                    <a:pt x="0" y="0"/>
                  </a:moveTo>
                  <a:lnTo>
                    <a:pt x="3600450" y="0"/>
                  </a:lnTo>
                  <a:lnTo>
                    <a:pt x="3600450" y="1151001"/>
                  </a:lnTo>
                  <a:lnTo>
                    <a:pt x="0" y="1151001"/>
                  </a:lnTo>
                  <a:lnTo>
                    <a:pt x="0" y="0"/>
                  </a:lnTo>
                  <a:close/>
                </a:path>
              </a:pathLst>
            </a:custGeom>
            <a:blipFill>
              <a:blip r:embed="rId2"/>
              <a:stretch>
                <a:fillRect l="0" t="0" r="0" b="-4570"/>
              </a:stretch>
            </a:blipFill>
          </p:spPr>
        </p:sp>
      </p:grpSp>
      <p:grpSp>
        <p:nvGrpSpPr>
          <p:cNvPr name="Group 4" id="4"/>
          <p:cNvGrpSpPr/>
          <p:nvPr/>
        </p:nvGrpSpPr>
        <p:grpSpPr>
          <a:xfrm rot="0">
            <a:off x="-19048" y="-19050"/>
            <a:ext cx="14782800" cy="1114545"/>
            <a:chOff x="0" y="0"/>
            <a:chExt cx="19710400" cy="1486060"/>
          </a:xfrm>
        </p:grpSpPr>
        <p:sp>
          <p:nvSpPr>
            <p:cNvPr name="Freeform 5" id="5"/>
            <p:cNvSpPr/>
            <p:nvPr/>
          </p:nvSpPr>
          <p:spPr>
            <a:xfrm flipH="false" flipV="false" rot="0">
              <a:off x="25400" y="25400"/>
              <a:ext cx="19659600" cy="1435227"/>
            </a:xfrm>
            <a:custGeom>
              <a:avLst/>
              <a:gdLst/>
              <a:ahLst/>
              <a:cxnLst/>
              <a:rect r="r" b="b" t="t" l="l"/>
              <a:pathLst>
                <a:path h="1435227" w="19659600">
                  <a:moveTo>
                    <a:pt x="0" y="0"/>
                  </a:moveTo>
                  <a:lnTo>
                    <a:pt x="19659600" y="0"/>
                  </a:lnTo>
                  <a:lnTo>
                    <a:pt x="19659600" y="1435227"/>
                  </a:lnTo>
                  <a:lnTo>
                    <a:pt x="0" y="1435227"/>
                  </a:lnTo>
                  <a:close/>
                </a:path>
              </a:pathLst>
            </a:custGeom>
            <a:solidFill>
              <a:srgbClr val="213264"/>
            </a:solidFill>
            <a:ln w="12700">
              <a:solidFill>
                <a:srgbClr val="000000"/>
              </a:solidFill>
            </a:ln>
          </p:spPr>
        </p:sp>
        <p:sp>
          <p:nvSpPr>
            <p:cNvPr name="Freeform 6" id="6"/>
            <p:cNvSpPr/>
            <p:nvPr/>
          </p:nvSpPr>
          <p:spPr>
            <a:xfrm flipH="false" flipV="false" rot="0">
              <a:off x="0" y="0"/>
              <a:ext cx="19710400" cy="1486027"/>
            </a:xfrm>
            <a:custGeom>
              <a:avLst/>
              <a:gdLst/>
              <a:ahLst/>
              <a:cxnLst/>
              <a:rect r="r" b="b" t="t" l="l"/>
              <a:pathLst>
                <a:path h="1486027" w="19710400">
                  <a:moveTo>
                    <a:pt x="25400" y="0"/>
                  </a:moveTo>
                  <a:lnTo>
                    <a:pt x="19685000" y="0"/>
                  </a:lnTo>
                  <a:cubicBezTo>
                    <a:pt x="19698970" y="0"/>
                    <a:pt x="19710400" y="11430"/>
                    <a:pt x="19710400" y="25400"/>
                  </a:cubicBezTo>
                  <a:lnTo>
                    <a:pt x="19710400" y="1460627"/>
                  </a:lnTo>
                  <a:cubicBezTo>
                    <a:pt x="19710400" y="1474597"/>
                    <a:pt x="19698970" y="1486027"/>
                    <a:pt x="19685000" y="1486027"/>
                  </a:cubicBezTo>
                  <a:lnTo>
                    <a:pt x="25400" y="1486027"/>
                  </a:lnTo>
                  <a:cubicBezTo>
                    <a:pt x="11430" y="1486027"/>
                    <a:pt x="0" y="1474597"/>
                    <a:pt x="0" y="1460627"/>
                  </a:cubicBezTo>
                  <a:lnTo>
                    <a:pt x="0" y="25400"/>
                  </a:lnTo>
                  <a:cubicBezTo>
                    <a:pt x="0" y="11430"/>
                    <a:pt x="11430" y="0"/>
                    <a:pt x="25400" y="0"/>
                  </a:cubicBezTo>
                  <a:moveTo>
                    <a:pt x="25400" y="50800"/>
                  </a:moveTo>
                  <a:lnTo>
                    <a:pt x="25400" y="25400"/>
                  </a:lnTo>
                  <a:lnTo>
                    <a:pt x="50800" y="25400"/>
                  </a:lnTo>
                  <a:lnTo>
                    <a:pt x="50800" y="1460627"/>
                  </a:lnTo>
                  <a:lnTo>
                    <a:pt x="25400" y="1460627"/>
                  </a:lnTo>
                  <a:lnTo>
                    <a:pt x="25400" y="1435227"/>
                  </a:lnTo>
                  <a:lnTo>
                    <a:pt x="19685000" y="1435227"/>
                  </a:lnTo>
                  <a:lnTo>
                    <a:pt x="19685000" y="1460627"/>
                  </a:lnTo>
                  <a:lnTo>
                    <a:pt x="19659600" y="1460627"/>
                  </a:lnTo>
                  <a:lnTo>
                    <a:pt x="19659600" y="25400"/>
                  </a:lnTo>
                  <a:lnTo>
                    <a:pt x="19685000" y="25400"/>
                  </a:lnTo>
                  <a:lnTo>
                    <a:pt x="19685000" y="50800"/>
                  </a:lnTo>
                  <a:lnTo>
                    <a:pt x="25400" y="50800"/>
                  </a:lnTo>
                  <a:close/>
                </a:path>
              </a:pathLst>
            </a:custGeom>
            <a:solidFill>
              <a:srgbClr val="213264"/>
            </a:solidFill>
            <a:ln w="12700">
              <a:solidFill>
                <a:srgbClr val="000000"/>
              </a:solidFill>
            </a:ln>
          </p:spPr>
        </p:sp>
      </p:grpSp>
      <p:grpSp>
        <p:nvGrpSpPr>
          <p:cNvPr name="Group 7" id="7"/>
          <p:cNvGrpSpPr/>
          <p:nvPr/>
        </p:nvGrpSpPr>
        <p:grpSpPr>
          <a:xfrm rot="0">
            <a:off x="14833450" y="-628"/>
            <a:ext cx="168424" cy="1098536"/>
            <a:chOff x="0" y="0"/>
            <a:chExt cx="224566" cy="1464714"/>
          </a:xfrm>
        </p:grpSpPr>
        <p:sp>
          <p:nvSpPr>
            <p:cNvPr name="Freeform 8" id="8"/>
            <p:cNvSpPr/>
            <p:nvPr/>
          </p:nvSpPr>
          <p:spPr>
            <a:xfrm flipH="false" flipV="false" rot="0">
              <a:off x="0" y="0"/>
              <a:ext cx="224536" cy="1464691"/>
            </a:xfrm>
            <a:custGeom>
              <a:avLst/>
              <a:gdLst/>
              <a:ahLst/>
              <a:cxnLst/>
              <a:rect r="r" b="b" t="t" l="l"/>
              <a:pathLst>
                <a:path h="1464691" w="224536">
                  <a:moveTo>
                    <a:pt x="0" y="0"/>
                  </a:moveTo>
                  <a:lnTo>
                    <a:pt x="224536" y="0"/>
                  </a:lnTo>
                  <a:lnTo>
                    <a:pt x="224536" y="1464691"/>
                  </a:lnTo>
                  <a:lnTo>
                    <a:pt x="0" y="1464691"/>
                  </a:lnTo>
                  <a:close/>
                </a:path>
              </a:pathLst>
            </a:custGeom>
            <a:solidFill>
              <a:srgbClr val="7FBA00"/>
            </a:solidFill>
            <a:ln w="12700">
              <a:solidFill>
                <a:srgbClr val="000000"/>
              </a:solidFill>
            </a:ln>
          </p:spPr>
        </p:sp>
      </p:grpSp>
      <p:grpSp>
        <p:nvGrpSpPr>
          <p:cNvPr name="Group 9" id="9"/>
          <p:cNvGrpSpPr>
            <a:grpSpLocks noChangeAspect="true"/>
          </p:cNvGrpSpPr>
          <p:nvPr/>
        </p:nvGrpSpPr>
        <p:grpSpPr>
          <a:xfrm rot="0">
            <a:off x="0" y="-19050"/>
            <a:ext cx="14758988" cy="1085852"/>
            <a:chOff x="0" y="0"/>
            <a:chExt cx="19678650" cy="1447802"/>
          </a:xfrm>
        </p:grpSpPr>
        <p:sp>
          <p:nvSpPr>
            <p:cNvPr name="Freeform 10" id="10" descr="A blue and white background  Description automatically generated with medium confidence"/>
            <p:cNvSpPr/>
            <p:nvPr/>
          </p:nvSpPr>
          <p:spPr>
            <a:xfrm flipH="false" flipV="false" rot="0">
              <a:off x="0" y="0"/>
              <a:ext cx="19678650" cy="1447800"/>
            </a:xfrm>
            <a:custGeom>
              <a:avLst/>
              <a:gdLst/>
              <a:ahLst/>
              <a:cxnLst/>
              <a:rect r="r" b="b" t="t" l="l"/>
              <a:pathLst>
                <a:path h="1447800" w="19678650">
                  <a:moveTo>
                    <a:pt x="0" y="0"/>
                  </a:moveTo>
                  <a:lnTo>
                    <a:pt x="19678650" y="0"/>
                  </a:lnTo>
                  <a:lnTo>
                    <a:pt x="19678650" y="1447800"/>
                  </a:lnTo>
                  <a:lnTo>
                    <a:pt x="0" y="1447800"/>
                  </a:lnTo>
                  <a:lnTo>
                    <a:pt x="0" y="0"/>
                  </a:lnTo>
                  <a:close/>
                </a:path>
              </a:pathLst>
            </a:custGeom>
            <a:blipFill>
              <a:blip r:embed="rId3">
                <a:alphaModFix amt="16000"/>
              </a:blip>
              <a:stretch>
                <a:fillRect l="0" t="-213488" r="-1645" b="-549998"/>
              </a:stretch>
            </a:blipFill>
          </p:spPr>
        </p:sp>
      </p:grpSp>
      <p:grpSp>
        <p:nvGrpSpPr>
          <p:cNvPr name="Group 11" id="11"/>
          <p:cNvGrpSpPr/>
          <p:nvPr/>
        </p:nvGrpSpPr>
        <p:grpSpPr>
          <a:xfrm rot="0">
            <a:off x="17887950" y="-628"/>
            <a:ext cx="400050" cy="1098536"/>
            <a:chOff x="0" y="0"/>
            <a:chExt cx="533400" cy="1464714"/>
          </a:xfrm>
        </p:grpSpPr>
        <p:sp>
          <p:nvSpPr>
            <p:cNvPr name="Freeform 12" id="12"/>
            <p:cNvSpPr/>
            <p:nvPr/>
          </p:nvSpPr>
          <p:spPr>
            <a:xfrm flipH="false" flipV="false" rot="0">
              <a:off x="0" y="0"/>
              <a:ext cx="533400" cy="1464691"/>
            </a:xfrm>
            <a:custGeom>
              <a:avLst/>
              <a:gdLst/>
              <a:ahLst/>
              <a:cxnLst/>
              <a:rect r="r" b="b" t="t" l="l"/>
              <a:pathLst>
                <a:path h="1464691" w="533400">
                  <a:moveTo>
                    <a:pt x="0" y="0"/>
                  </a:moveTo>
                  <a:lnTo>
                    <a:pt x="533400" y="0"/>
                  </a:lnTo>
                  <a:lnTo>
                    <a:pt x="533400" y="1464691"/>
                  </a:lnTo>
                  <a:lnTo>
                    <a:pt x="0" y="1464691"/>
                  </a:lnTo>
                  <a:close/>
                </a:path>
              </a:pathLst>
            </a:custGeom>
            <a:solidFill>
              <a:srgbClr val="FED500"/>
            </a:solidFill>
            <a:ln w="12700">
              <a:solidFill>
                <a:srgbClr val="000000"/>
              </a:solidFill>
            </a:ln>
          </p:spPr>
        </p:sp>
      </p:grpSp>
      <p:sp>
        <p:nvSpPr>
          <p:cNvPr name="Freeform 13" id="13"/>
          <p:cNvSpPr/>
          <p:nvPr/>
        </p:nvSpPr>
        <p:spPr>
          <a:xfrm flipH="false" flipV="false" rot="0">
            <a:off x="9483759" y="1816846"/>
            <a:ext cx="8604216" cy="7721214"/>
          </a:xfrm>
          <a:custGeom>
            <a:avLst/>
            <a:gdLst/>
            <a:ahLst/>
            <a:cxnLst/>
            <a:rect r="r" b="b" t="t" l="l"/>
            <a:pathLst>
              <a:path h="7721214" w="8604216">
                <a:moveTo>
                  <a:pt x="0" y="0"/>
                </a:moveTo>
                <a:lnTo>
                  <a:pt x="8604216" y="0"/>
                </a:lnTo>
                <a:lnTo>
                  <a:pt x="8604216" y="7721214"/>
                </a:lnTo>
                <a:lnTo>
                  <a:pt x="0" y="7721214"/>
                </a:lnTo>
                <a:lnTo>
                  <a:pt x="0" y="0"/>
                </a:lnTo>
                <a:close/>
              </a:path>
            </a:pathLst>
          </a:custGeom>
          <a:blipFill>
            <a:blip r:embed="rId4"/>
            <a:stretch>
              <a:fillRect l="0" t="-3322" r="0" b="-8113"/>
            </a:stretch>
          </a:blipFill>
        </p:spPr>
      </p:sp>
      <p:sp>
        <p:nvSpPr>
          <p:cNvPr name="TextBox 14" id="14"/>
          <p:cNvSpPr txBox="true"/>
          <p:nvPr/>
        </p:nvSpPr>
        <p:spPr>
          <a:xfrm rot="0">
            <a:off x="172941" y="1340596"/>
            <a:ext cx="8971059" cy="476250"/>
          </a:xfrm>
          <a:prstGeom prst="rect">
            <a:avLst/>
          </a:prstGeom>
        </p:spPr>
        <p:txBody>
          <a:bodyPr anchor="t" rtlCol="false" tIns="0" lIns="0" bIns="0" rIns="0">
            <a:spAutoFit/>
          </a:bodyPr>
          <a:lstStyle/>
          <a:p>
            <a:pPr algn="l">
              <a:lnSpc>
                <a:spcPts val="3600"/>
              </a:lnSpc>
            </a:pPr>
            <a:r>
              <a:rPr lang="en-US" sz="3000" b="true">
                <a:solidFill>
                  <a:srgbClr val="213163"/>
                </a:solidFill>
                <a:latin typeface="Arial Bold"/>
                <a:ea typeface="Arial Bold"/>
                <a:cs typeface="Arial Bold"/>
                <a:sym typeface="Arial Bold"/>
              </a:rPr>
              <a:t>Proposed </a:t>
            </a:r>
            <a:r>
              <a:rPr lang="en-US" sz="3000" b="true">
                <a:solidFill>
                  <a:srgbClr val="213163"/>
                </a:solidFill>
                <a:latin typeface="Arial Bold"/>
                <a:ea typeface="Arial Bold"/>
                <a:cs typeface="Arial Bold"/>
                <a:sym typeface="Arial Bold"/>
              </a:rPr>
              <a:t>Solution:  </a:t>
            </a:r>
          </a:p>
        </p:txBody>
      </p:sp>
      <p:sp>
        <p:nvSpPr>
          <p:cNvPr name="TextBox 15" id="15"/>
          <p:cNvSpPr txBox="true"/>
          <p:nvPr/>
        </p:nvSpPr>
        <p:spPr>
          <a:xfrm rot="0">
            <a:off x="0" y="1914525"/>
            <a:ext cx="9144000" cy="7800975"/>
          </a:xfrm>
          <a:prstGeom prst="rect">
            <a:avLst/>
          </a:prstGeom>
        </p:spPr>
        <p:txBody>
          <a:bodyPr anchor="t" rtlCol="false" tIns="0" lIns="0" bIns="0" rIns="0">
            <a:spAutoFit/>
          </a:bodyPr>
          <a:lstStyle/>
          <a:p>
            <a:pPr algn="l" marL="647700" indent="-323850" lvl="1">
              <a:lnSpc>
                <a:spcPts val="3600"/>
              </a:lnSpc>
              <a:buFont typeface="Arial"/>
              <a:buChar char="•"/>
            </a:pPr>
            <a:r>
              <a:rPr lang="en-US" sz="3000">
                <a:solidFill>
                  <a:srgbClr val="213163"/>
                </a:solidFill>
                <a:latin typeface="Times New Roman"/>
                <a:ea typeface="Times New Roman"/>
                <a:cs typeface="Times New Roman"/>
                <a:sym typeface="Times New Roman"/>
              </a:rPr>
              <a:t>Build a Machine Learning-based prediction model to estimate bioenergy potential from crop residue.</a:t>
            </a:r>
          </a:p>
          <a:p>
            <a:pPr algn="l" marL="647700" indent="-323850" lvl="1">
              <a:lnSpc>
                <a:spcPts val="3600"/>
              </a:lnSpc>
              <a:buFont typeface="Arial"/>
              <a:buChar char="•"/>
            </a:pPr>
            <a:r>
              <a:rPr lang="en-US" sz="3000">
                <a:solidFill>
                  <a:srgbClr val="213163"/>
                </a:solidFill>
                <a:latin typeface="Times New Roman"/>
                <a:ea typeface="Times New Roman"/>
                <a:cs typeface="Times New Roman"/>
                <a:sym typeface="Times New Roman"/>
              </a:rPr>
              <a:t>Use key agricultural parameters such as crop type, yield, moisture %, RPR, and calorific value as model inputs.</a:t>
            </a:r>
          </a:p>
          <a:p>
            <a:pPr algn="l" marL="647700" indent="-323850" lvl="1">
              <a:lnSpc>
                <a:spcPts val="3600"/>
              </a:lnSpc>
              <a:buFont typeface="Arial"/>
              <a:buChar char="•"/>
            </a:pPr>
            <a:r>
              <a:rPr lang="en-US" sz="3000">
                <a:solidFill>
                  <a:srgbClr val="213163"/>
                </a:solidFill>
                <a:latin typeface="Times New Roman"/>
                <a:ea typeface="Times New Roman"/>
                <a:cs typeface="Times New Roman"/>
                <a:sym typeface="Times New Roman"/>
              </a:rPr>
              <a:t>Train a regression model (Linear Regression) using real residue-energy dataset for accurate output prediction.</a:t>
            </a:r>
          </a:p>
          <a:p>
            <a:pPr algn="l" marL="647700" indent="-323850" lvl="1">
              <a:lnSpc>
                <a:spcPts val="3600"/>
              </a:lnSpc>
              <a:buFont typeface="Arial"/>
              <a:buChar char="•"/>
            </a:pPr>
            <a:r>
              <a:rPr lang="en-US" sz="3000">
                <a:solidFill>
                  <a:srgbClr val="213163"/>
                </a:solidFill>
                <a:latin typeface="Times New Roman"/>
                <a:ea typeface="Times New Roman"/>
                <a:cs typeface="Times New Roman"/>
                <a:sym typeface="Times New Roman"/>
              </a:rPr>
              <a:t>Evaluate prediction accuracy using performance metrics (R², MAE, RMSE) and validation plots.</a:t>
            </a:r>
          </a:p>
          <a:p>
            <a:pPr algn="l" marL="647700" indent="-323850" lvl="1">
              <a:lnSpc>
                <a:spcPts val="3600"/>
              </a:lnSpc>
              <a:buFont typeface="Arial"/>
              <a:buChar char="•"/>
            </a:pPr>
            <a:r>
              <a:rPr lang="en-US" sz="3000">
                <a:solidFill>
                  <a:srgbClr val="213163"/>
                </a:solidFill>
                <a:latin typeface="Times New Roman"/>
                <a:ea typeface="Times New Roman"/>
                <a:cs typeface="Times New Roman"/>
                <a:sym typeface="Times New Roman"/>
              </a:rPr>
              <a:t>Develop a Flask-based web interface where users enter crop details and get instant predicted energy output.</a:t>
            </a:r>
          </a:p>
          <a:p>
            <a:pPr algn="l" marL="647700" indent="-323850" lvl="1">
              <a:lnSpc>
                <a:spcPts val="3600"/>
              </a:lnSpc>
              <a:buFont typeface="Arial"/>
              <a:buChar char="•"/>
            </a:pPr>
            <a:r>
              <a:rPr lang="en-US" sz="3000">
                <a:solidFill>
                  <a:srgbClr val="213163"/>
                </a:solidFill>
                <a:latin typeface="Times New Roman"/>
                <a:ea typeface="Times New Roman"/>
                <a:cs typeface="Times New Roman"/>
                <a:sym typeface="Times New Roman"/>
              </a:rPr>
              <a:t>Display results in MJ and equivalent kWh, making energy estimation understandable and usable.</a:t>
            </a:r>
          </a:p>
          <a:p>
            <a:pPr algn="l" marL="647700" indent="-323850" lvl="1">
              <a:lnSpc>
                <a:spcPts val="3600"/>
              </a:lnSpc>
              <a:buFont typeface="Arial"/>
              <a:buChar char="•"/>
            </a:pPr>
            <a:r>
              <a:rPr lang="en-US" sz="3000">
                <a:solidFill>
                  <a:srgbClr val="213163"/>
                </a:solidFill>
                <a:latin typeface="Times New Roman"/>
                <a:ea typeface="Times New Roman"/>
                <a:cs typeface="Times New Roman"/>
                <a:sym typeface="Times New Roman"/>
              </a:rPr>
              <a:t>Deploy the model in a browser-accessible application, enabling farmers, researchers, and planners to use it easily.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109032" y="117003"/>
            <a:ext cx="2700338" cy="863271"/>
            <a:chOff x="0" y="0"/>
            <a:chExt cx="3600450" cy="1151028"/>
          </a:xfrm>
        </p:grpSpPr>
        <p:sp>
          <p:nvSpPr>
            <p:cNvPr name="Freeform 3" id="3" descr="A close up of a sign  Description automatically generated"/>
            <p:cNvSpPr/>
            <p:nvPr/>
          </p:nvSpPr>
          <p:spPr>
            <a:xfrm flipH="false" flipV="false" rot="0">
              <a:off x="0" y="0"/>
              <a:ext cx="3600450" cy="1151001"/>
            </a:xfrm>
            <a:custGeom>
              <a:avLst/>
              <a:gdLst/>
              <a:ahLst/>
              <a:cxnLst/>
              <a:rect r="r" b="b" t="t" l="l"/>
              <a:pathLst>
                <a:path h="1151001" w="3600450">
                  <a:moveTo>
                    <a:pt x="0" y="0"/>
                  </a:moveTo>
                  <a:lnTo>
                    <a:pt x="3600450" y="0"/>
                  </a:lnTo>
                  <a:lnTo>
                    <a:pt x="3600450" y="1151001"/>
                  </a:lnTo>
                  <a:lnTo>
                    <a:pt x="0" y="1151001"/>
                  </a:lnTo>
                  <a:lnTo>
                    <a:pt x="0" y="0"/>
                  </a:lnTo>
                  <a:close/>
                </a:path>
              </a:pathLst>
            </a:custGeom>
            <a:blipFill>
              <a:blip r:embed="rId2"/>
              <a:stretch>
                <a:fillRect l="0" t="0" r="0" b="-4570"/>
              </a:stretch>
            </a:blipFill>
          </p:spPr>
        </p:sp>
      </p:grpSp>
      <p:grpSp>
        <p:nvGrpSpPr>
          <p:cNvPr name="Group 4" id="4"/>
          <p:cNvGrpSpPr/>
          <p:nvPr/>
        </p:nvGrpSpPr>
        <p:grpSpPr>
          <a:xfrm rot="0">
            <a:off x="-19048" y="-19050"/>
            <a:ext cx="14782800" cy="1114545"/>
            <a:chOff x="0" y="0"/>
            <a:chExt cx="19710400" cy="1486060"/>
          </a:xfrm>
        </p:grpSpPr>
        <p:sp>
          <p:nvSpPr>
            <p:cNvPr name="Freeform 5" id="5"/>
            <p:cNvSpPr/>
            <p:nvPr/>
          </p:nvSpPr>
          <p:spPr>
            <a:xfrm flipH="false" flipV="false" rot="0">
              <a:off x="25400" y="25400"/>
              <a:ext cx="19659600" cy="1435227"/>
            </a:xfrm>
            <a:custGeom>
              <a:avLst/>
              <a:gdLst/>
              <a:ahLst/>
              <a:cxnLst/>
              <a:rect r="r" b="b" t="t" l="l"/>
              <a:pathLst>
                <a:path h="1435227" w="19659600">
                  <a:moveTo>
                    <a:pt x="0" y="0"/>
                  </a:moveTo>
                  <a:lnTo>
                    <a:pt x="19659600" y="0"/>
                  </a:lnTo>
                  <a:lnTo>
                    <a:pt x="19659600" y="1435227"/>
                  </a:lnTo>
                  <a:lnTo>
                    <a:pt x="0" y="1435227"/>
                  </a:lnTo>
                  <a:close/>
                </a:path>
              </a:pathLst>
            </a:custGeom>
            <a:solidFill>
              <a:srgbClr val="213264"/>
            </a:solidFill>
            <a:ln w="12700">
              <a:solidFill>
                <a:srgbClr val="000000"/>
              </a:solidFill>
            </a:ln>
          </p:spPr>
        </p:sp>
        <p:sp>
          <p:nvSpPr>
            <p:cNvPr name="Freeform 6" id="6"/>
            <p:cNvSpPr/>
            <p:nvPr/>
          </p:nvSpPr>
          <p:spPr>
            <a:xfrm flipH="false" flipV="false" rot="0">
              <a:off x="0" y="0"/>
              <a:ext cx="19710400" cy="1486027"/>
            </a:xfrm>
            <a:custGeom>
              <a:avLst/>
              <a:gdLst/>
              <a:ahLst/>
              <a:cxnLst/>
              <a:rect r="r" b="b" t="t" l="l"/>
              <a:pathLst>
                <a:path h="1486027" w="19710400">
                  <a:moveTo>
                    <a:pt x="25400" y="0"/>
                  </a:moveTo>
                  <a:lnTo>
                    <a:pt x="19685000" y="0"/>
                  </a:lnTo>
                  <a:cubicBezTo>
                    <a:pt x="19698970" y="0"/>
                    <a:pt x="19710400" y="11430"/>
                    <a:pt x="19710400" y="25400"/>
                  </a:cubicBezTo>
                  <a:lnTo>
                    <a:pt x="19710400" y="1460627"/>
                  </a:lnTo>
                  <a:cubicBezTo>
                    <a:pt x="19710400" y="1474597"/>
                    <a:pt x="19698970" y="1486027"/>
                    <a:pt x="19685000" y="1486027"/>
                  </a:cubicBezTo>
                  <a:lnTo>
                    <a:pt x="25400" y="1486027"/>
                  </a:lnTo>
                  <a:cubicBezTo>
                    <a:pt x="11430" y="1486027"/>
                    <a:pt x="0" y="1474597"/>
                    <a:pt x="0" y="1460627"/>
                  </a:cubicBezTo>
                  <a:lnTo>
                    <a:pt x="0" y="25400"/>
                  </a:lnTo>
                  <a:cubicBezTo>
                    <a:pt x="0" y="11430"/>
                    <a:pt x="11430" y="0"/>
                    <a:pt x="25400" y="0"/>
                  </a:cubicBezTo>
                  <a:moveTo>
                    <a:pt x="25400" y="50800"/>
                  </a:moveTo>
                  <a:lnTo>
                    <a:pt x="25400" y="25400"/>
                  </a:lnTo>
                  <a:lnTo>
                    <a:pt x="50800" y="25400"/>
                  </a:lnTo>
                  <a:lnTo>
                    <a:pt x="50800" y="1460627"/>
                  </a:lnTo>
                  <a:lnTo>
                    <a:pt x="25400" y="1460627"/>
                  </a:lnTo>
                  <a:lnTo>
                    <a:pt x="25400" y="1435227"/>
                  </a:lnTo>
                  <a:lnTo>
                    <a:pt x="19685000" y="1435227"/>
                  </a:lnTo>
                  <a:lnTo>
                    <a:pt x="19685000" y="1460627"/>
                  </a:lnTo>
                  <a:lnTo>
                    <a:pt x="19659600" y="1460627"/>
                  </a:lnTo>
                  <a:lnTo>
                    <a:pt x="19659600" y="25400"/>
                  </a:lnTo>
                  <a:lnTo>
                    <a:pt x="19685000" y="25400"/>
                  </a:lnTo>
                  <a:lnTo>
                    <a:pt x="19685000" y="50800"/>
                  </a:lnTo>
                  <a:lnTo>
                    <a:pt x="25400" y="50800"/>
                  </a:lnTo>
                  <a:close/>
                </a:path>
              </a:pathLst>
            </a:custGeom>
            <a:solidFill>
              <a:srgbClr val="213264"/>
            </a:solidFill>
            <a:ln w="12700">
              <a:solidFill>
                <a:srgbClr val="000000"/>
              </a:solidFill>
            </a:ln>
          </p:spPr>
        </p:sp>
      </p:grpSp>
      <p:grpSp>
        <p:nvGrpSpPr>
          <p:cNvPr name="Group 7" id="7"/>
          <p:cNvGrpSpPr/>
          <p:nvPr/>
        </p:nvGrpSpPr>
        <p:grpSpPr>
          <a:xfrm rot="0">
            <a:off x="14833450" y="-628"/>
            <a:ext cx="168424" cy="1098536"/>
            <a:chOff x="0" y="0"/>
            <a:chExt cx="224566" cy="1464714"/>
          </a:xfrm>
        </p:grpSpPr>
        <p:sp>
          <p:nvSpPr>
            <p:cNvPr name="Freeform 8" id="8"/>
            <p:cNvSpPr/>
            <p:nvPr/>
          </p:nvSpPr>
          <p:spPr>
            <a:xfrm flipH="false" flipV="false" rot="0">
              <a:off x="0" y="0"/>
              <a:ext cx="224536" cy="1464691"/>
            </a:xfrm>
            <a:custGeom>
              <a:avLst/>
              <a:gdLst/>
              <a:ahLst/>
              <a:cxnLst/>
              <a:rect r="r" b="b" t="t" l="l"/>
              <a:pathLst>
                <a:path h="1464691" w="224536">
                  <a:moveTo>
                    <a:pt x="0" y="0"/>
                  </a:moveTo>
                  <a:lnTo>
                    <a:pt x="224536" y="0"/>
                  </a:lnTo>
                  <a:lnTo>
                    <a:pt x="224536" y="1464691"/>
                  </a:lnTo>
                  <a:lnTo>
                    <a:pt x="0" y="1464691"/>
                  </a:lnTo>
                  <a:close/>
                </a:path>
              </a:pathLst>
            </a:custGeom>
            <a:solidFill>
              <a:srgbClr val="7FBA00"/>
            </a:solidFill>
            <a:ln w="12700">
              <a:solidFill>
                <a:srgbClr val="000000"/>
              </a:solidFill>
            </a:ln>
          </p:spPr>
        </p:sp>
      </p:grpSp>
      <p:grpSp>
        <p:nvGrpSpPr>
          <p:cNvPr name="Group 9" id="9"/>
          <p:cNvGrpSpPr>
            <a:grpSpLocks noChangeAspect="true"/>
          </p:cNvGrpSpPr>
          <p:nvPr/>
        </p:nvGrpSpPr>
        <p:grpSpPr>
          <a:xfrm rot="0">
            <a:off x="0" y="-19050"/>
            <a:ext cx="14758988" cy="1085852"/>
            <a:chOff x="0" y="0"/>
            <a:chExt cx="19678650" cy="1447802"/>
          </a:xfrm>
        </p:grpSpPr>
        <p:sp>
          <p:nvSpPr>
            <p:cNvPr name="Freeform 10" id="10" descr="A blue and white background  Description automatically generated with medium confidence"/>
            <p:cNvSpPr/>
            <p:nvPr/>
          </p:nvSpPr>
          <p:spPr>
            <a:xfrm flipH="false" flipV="false" rot="0">
              <a:off x="0" y="0"/>
              <a:ext cx="19678650" cy="1447800"/>
            </a:xfrm>
            <a:custGeom>
              <a:avLst/>
              <a:gdLst/>
              <a:ahLst/>
              <a:cxnLst/>
              <a:rect r="r" b="b" t="t" l="l"/>
              <a:pathLst>
                <a:path h="1447800" w="19678650">
                  <a:moveTo>
                    <a:pt x="0" y="0"/>
                  </a:moveTo>
                  <a:lnTo>
                    <a:pt x="19678650" y="0"/>
                  </a:lnTo>
                  <a:lnTo>
                    <a:pt x="19678650" y="1447800"/>
                  </a:lnTo>
                  <a:lnTo>
                    <a:pt x="0" y="1447800"/>
                  </a:lnTo>
                  <a:lnTo>
                    <a:pt x="0" y="0"/>
                  </a:lnTo>
                  <a:close/>
                </a:path>
              </a:pathLst>
            </a:custGeom>
            <a:blipFill>
              <a:blip r:embed="rId3">
                <a:alphaModFix amt="16000"/>
              </a:blip>
              <a:stretch>
                <a:fillRect l="0" t="-213488" r="-1645" b="-549998"/>
              </a:stretch>
            </a:blipFill>
          </p:spPr>
        </p:sp>
      </p:grpSp>
      <p:grpSp>
        <p:nvGrpSpPr>
          <p:cNvPr name="Group 11" id="11"/>
          <p:cNvGrpSpPr/>
          <p:nvPr/>
        </p:nvGrpSpPr>
        <p:grpSpPr>
          <a:xfrm rot="0">
            <a:off x="17887950" y="-628"/>
            <a:ext cx="400050" cy="1098536"/>
            <a:chOff x="0" y="0"/>
            <a:chExt cx="533400" cy="1464714"/>
          </a:xfrm>
        </p:grpSpPr>
        <p:sp>
          <p:nvSpPr>
            <p:cNvPr name="Freeform 12" id="12"/>
            <p:cNvSpPr/>
            <p:nvPr/>
          </p:nvSpPr>
          <p:spPr>
            <a:xfrm flipH="false" flipV="false" rot="0">
              <a:off x="0" y="0"/>
              <a:ext cx="533400" cy="1464691"/>
            </a:xfrm>
            <a:custGeom>
              <a:avLst/>
              <a:gdLst/>
              <a:ahLst/>
              <a:cxnLst/>
              <a:rect r="r" b="b" t="t" l="l"/>
              <a:pathLst>
                <a:path h="1464691" w="533400">
                  <a:moveTo>
                    <a:pt x="0" y="0"/>
                  </a:moveTo>
                  <a:lnTo>
                    <a:pt x="533400" y="0"/>
                  </a:lnTo>
                  <a:lnTo>
                    <a:pt x="533400" y="1464691"/>
                  </a:lnTo>
                  <a:lnTo>
                    <a:pt x="0" y="1464691"/>
                  </a:lnTo>
                  <a:close/>
                </a:path>
              </a:pathLst>
            </a:custGeom>
            <a:solidFill>
              <a:srgbClr val="FED500"/>
            </a:solidFill>
            <a:ln w="12700">
              <a:solidFill>
                <a:srgbClr val="000000"/>
              </a:solidFill>
            </a:ln>
          </p:spPr>
        </p:sp>
      </p:grpSp>
      <p:sp>
        <p:nvSpPr>
          <p:cNvPr name="Freeform 13" id="13"/>
          <p:cNvSpPr/>
          <p:nvPr/>
        </p:nvSpPr>
        <p:spPr>
          <a:xfrm flipH="false" flipV="false" rot="0">
            <a:off x="-216502" y="2136063"/>
            <a:ext cx="6741479" cy="3732993"/>
          </a:xfrm>
          <a:custGeom>
            <a:avLst/>
            <a:gdLst/>
            <a:ahLst/>
            <a:cxnLst/>
            <a:rect r="r" b="b" t="t" l="l"/>
            <a:pathLst>
              <a:path h="3732993" w="6741479">
                <a:moveTo>
                  <a:pt x="0" y="0"/>
                </a:moveTo>
                <a:lnTo>
                  <a:pt x="6741479" y="0"/>
                </a:lnTo>
                <a:lnTo>
                  <a:pt x="6741479" y="3732993"/>
                </a:lnTo>
                <a:lnTo>
                  <a:pt x="0" y="3732993"/>
                </a:lnTo>
                <a:lnTo>
                  <a:pt x="0" y="0"/>
                </a:lnTo>
                <a:close/>
              </a:path>
            </a:pathLst>
          </a:custGeom>
          <a:blipFill>
            <a:blip r:embed="rId4"/>
            <a:stretch>
              <a:fillRect l="0" t="0" r="-4232" b="0"/>
            </a:stretch>
          </a:blipFill>
        </p:spPr>
      </p:sp>
      <p:sp>
        <p:nvSpPr>
          <p:cNvPr name="Freeform 14" id="14"/>
          <p:cNvSpPr/>
          <p:nvPr/>
        </p:nvSpPr>
        <p:spPr>
          <a:xfrm flipH="false" flipV="false" rot="0">
            <a:off x="83619" y="6402456"/>
            <a:ext cx="6441359" cy="3805127"/>
          </a:xfrm>
          <a:custGeom>
            <a:avLst/>
            <a:gdLst/>
            <a:ahLst/>
            <a:cxnLst/>
            <a:rect r="r" b="b" t="t" l="l"/>
            <a:pathLst>
              <a:path h="3805127" w="6441359">
                <a:moveTo>
                  <a:pt x="0" y="0"/>
                </a:moveTo>
                <a:lnTo>
                  <a:pt x="6441358" y="0"/>
                </a:lnTo>
                <a:lnTo>
                  <a:pt x="6441358" y="3805127"/>
                </a:lnTo>
                <a:lnTo>
                  <a:pt x="0" y="3805127"/>
                </a:lnTo>
                <a:lnTo>
                  <a:pt x="0" y="0"/>
                </a:lnTo>
                <a:close/>
              </a:path>
            </a:pathLst>
          </a:custGeom>
          <a:blipFill>
            <a:blip r:embed="rId5"/>
            <a:stretch>
              <a:fillRect l="0" t="0" r="0" b="0"/>
            </a:stretch>
          </a:blipFill>
        </p:spPr>
      </p:sp>
      <p:sp>
        <p:nvSpPr>
          <p:cNvPr name="Freeform 15" id="15"/>
          <p:cNvSpPr/>
          <p:nvPr/>
        </p:nvSpPr>
        <p:spPr>
          <a:xfrm flipH="false" flipV="false" rot="0">
            <a:off x="6524977" y="2414181"/>
            <a:ext cx="6164315" cy="3560895"/>
          </a:xfrm>
          <a:custGeom>
            <a:avLst/>
            <a:gdLst/>
            <a:ahLst/>
            <a:cxnLst/>
            <a:rect r="r" b="b" t="t" l="l"/>
            <a:pathLst>
              <a:path h="3560895" w="6164315">
                <a:moveTo>
                  <a:pt x="0" y="0"/>
                </a:moveTo>
                <a:lnTo>
                  <a:pt x="6164315" y="0"/>
                </a:lnTo>
                <a:lnTo>
                  <a:pt x="6164315" y="3560895"/>
                </a:lnTo>
                <a:lnTo>
                  <a:pt x="0" y="3560895"/>
                </a:lnTo>
                <a:lnTo>
                  <a:pt x="0" y="0"/>
                </a:lnTo>
                <a:close/>
              </a:path>
            </a:pathLst>
          </a:custGeom>
          <a:blipFill>
            <a:blip r:embed="rId6"/>
            <a:stretch>
              <a:fillRect l="-2039" t="-1113" r="0" b="-1113"/>
            </a:stretch>
          </a:blipFill>
        </p:spPr>
      </p:sp>
      <p:sp>
        <p:nvSpPr>
          <p:cNvPr name="Freeform 16" id="16"/>
          <p:cNvSpPr/>
          <p:nvPr/>
        </p:nvSpPr>
        <p:spPr>
          <a:xfrm flipH="false" flipV="false" rot="0">
            <a:off x="7175377" y="6253194"/>
            <a:ext cx="5163635" cy="3954389"/>
          </a:xfrm>
          <a:custGeom>
            <a:avLst/>
            <a:gdLst/>
            <a:ahLst/>
            <a:cxnLst/>
            <a:rect r="r" b="b" t="t" l="l"/>
            <a:pathLst>
              <a:path h="3954389" w="5163635">
                <a:moveTo>
                  <a:pt x="0" y="0"/>
                </a:moveTo>
                <a:lnTo>
                  <a:pt x="5163635" y="0"/>
                </a:lnTo>
                <a:lnTo>
                  <a:pt x="5163635" y="3954389"/>
                </a:lnTo>
                <a:lnTo>
                  <a:pt x="0" y="3954389"/>
                </a:lnTo>
                <a:lnTo>
                  <a:pt x="0" y="0"/>
                </a:lnTo>
                <a:close/>
              </a:path>
            </a:pathLst>
          </a:custGeom>
          <a:blipFill>
            <a:blip r:embed="rId7"/>
            <a:stretch>
              <a:fillRect l="0" t="0" r="-73216" b="-12608"/>
            </a:stretch>
          </a:blipFill>
        </p:spPr>
      </p:sp>
      <p:sp>
        <p:nvSpPr>
          <p:cNvPr name="Freeform 17" id="17"/>
          <p:cNvSpPr/>
          <p:nvPr/>
        </p:nvSpPr>
        <p:spPr>
          <a:xfrm flipH="false" flipV="false" rot="0">
            <a:off x="12689292" y="2986967"/>
            <a:ext cx="5598708" cy="2988109"/>
          </a:xfrm>
          <a:custGeom>
            <a:avLst/>
            <a:gdLst/>
            <a:ahLst/>
            <a:cxnLst/>
            <a:rect r="r" b="b" t="t" l="l"/>
            <a:pathLst>
              <a:path h="2988109" w="5598708">
                <a:moveTo>
                  <a:pt x="0" y="0"/>
                </a:moveTo>
                <a:lnTo>
                  <a:pt x="5598708" y="0"/>
                </a:lnTo>
                <a:lnTo>
                  <a:pt x="5598708" y="2988109"/>
                </a:lnTo>
                <a:lnTo>
                  <a:pt x="0" y="2988109"/>
                </a:lnTo>
                <a:lnTo>
                  <a:pt x="0" y="0"/>
                </a:lnTo>
                <a:close/>
              </a:path>
            </a:pathLst>
          </a:custGeom>
          <a:blipFill>
            <a:blip r:embed="rId8"/>
            <a:stretch>
              <a:fillRect l="0" t="0" r="-3342" b="0"/>
            </a:stretch>
          </a:blipFill>
        </p:spPr>
      </p:sp>
      <p:sp>
        <p:nvSpPr>
          <p:cNvPr name="Freeform 18" id="18"/>
          <p:cNvSpPr/>
          <p:nvPr/>
        </p:nvSpPr>
        <p:spPr>
          <a:xfrm flipH="false" flipV="false" rot="0">
            <a:off x="12689292" y="6300628"/>
            <a:ext cx="6103021" cy="3859521"/>
          </a:xfrm>
          <a:custGeom>
            <a:avLst/>
            <a:gdLst/>
            <a:ahLst/>
            <a:cxnLst/>
            <a:rect r="r" b="b" t="t" l="l"/>
            <a:pathLst>
              <a:path h="3859521" w="6103021">
                <a:moveTo>
                  <a:pt x="0" y="0"/>
                </a:moveTo>
                <a:lnTo>
                  <a:pt x="6103021" y="0"/>
                </a:lnTo>
                <a:lnTo>
                  <a:pt x="6103021" y="3859521"/>
                </a:lnTo>
                <a:lnTo>
                  <a:pt x="0" y="3859521"/>
                </a:lnTo>
                <a:lnTo>
                  <a:pt x="0" y="0"/>
                </a:lnTo>
                <a:close/>
              </a:path>
            </a:pathLst>
          </a:custGeom>
          <a:blipFill>
            <a:blip r:embed="rId9"/>
            <a:stretch>
              <a:fillRect l="0" t="0" r="-79905" b="-22789"/>
            </a:stretch>
          </a:blipFill>
        </p:spPr>
      </p:sp>
      <p:sp>
        <p:nvSpPr>
          <p:cNvPr name="TextBox 19" id="19"/>
          <p:cNvSpPr txBox="true"/>
          <p:nvPr/>
        </p:nvSpPr>
        <p:spPr>
          <a:xfrm rot="0">
            <a:off x="474096" y="1608288"/>
            <a:ext cx="8971059" cy="527775"/>
          </a:xfrm>
          <a:prstGeom prst="rect">
            <a:avLst/>
          </a:prstGeom>
        </p:spPr>
        <p:txBody>
          <a:bodyPr anchor="t" rtlCol="false" tIns="0" lIns="0" bIns="0" rIns="0">
            <a:spAutoFit/>
          </a:bodyPr>
          <a:lstStyle/>
          <a:p>
            <a:pPr algn="l">
              <a:lnSpc>
                <a:spcPts val="3600"/>
              </a:lnSpc>
            </a:pPr>
            <a:r>
              <a:rPr lang="en-US" sz="3000" b="true">
                <a:solidFill>
                  <a:srgbClr val="213163"/>
                </a:solidFill>
                <a:latin typeface="Arial Bold"/>
                <a:ea typeface="Arial Bold"/>
                <a:cs typeface="Arial Bold"/>
                <a:sym typeface="Arial Bold"/>
              </a:rPr>
              <a:t>Screenshot of Output: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109032" y="117003"/>
            <a:ext cx="2700338" cy="863271"/>
            <a:chOff x="0" y="0"/>
            <a:chExt cx="3600450" cy="1151028"/>
          </a:xfrm>
        </p:grpSpPr>
        <p:sp>
          <p:nvSpPr>
            <p:cNvPr name="Freeform 3" id="3" descr="A close up of a sign  Description automatically generated"/>
            <p:cNvSpPr/>
            <p:nvPr/>
          </p:nvSpPr>
          <p:spPr>
            <a:xfrm flipH="false" flipV="false" rot="0">
              <a:off x="0" y="0"/>
              <a:ext cx="3600450" cy="1151001"/>
            </a:xfrm>
            <a:custGeom>
              <a:avLst/>
              <a:gdLst/>
              <a:ahLst/>
              <a:cxnLst/>
              <a:rect r="r" b="b" t="t" l="l"/>
              <a:pathLst>
                <a:path h="1151001" w="3600450">
                  <a:moveTo>
                    <a:pt x="0" y="0"/>
                  </a:moveTo>
                  <a:lnTo>
                    <a:pt x="3600450" y="0"/>
                  </a:lnTo>
                  <a:lnTo>
                    <a:pt x="3600450" y="1151001"/>
                  </a:lnTo>
                  <a:lnTo>
                    <a:pt x="0" y="1151001"/>
                  </a:lnTo>
                  <a:lnTo>
                    <a:pt x="0" y="0"/>
                  </a:lnTo>
                  <a:close/>
                </a:path>
              </a:pathLst>
            </a:custGeom>
            <a:blipFill>
              <a:blip r:embed="rId2"/>
              <a:stretch>
                <a:fillRect l="0" t="0" r="0" b="-4570"/>
              </a:stretch>
            </a:blipFill>
          </p:spPr>
        </p:sp>
      </p:grpSp>
      <p:grpSp>
        <p:nvGrpSpPr>
          <p:cNvPr name="Group 4" id="4"/>
          <p:cNvGrpSpPr/>
          <p:nvPr/>
        </p:nvGrpSpPr>
        <p:grpSpPr>
          <a:xfrm rot="0">
            <a:off x="-19048" y="-19050"/>
            <a:ext cx="14782800" cy="1114545"/>
            <a:chOff x="0" y="0"/>
            <a:chExt cx="19710400" cy="1486060"/>
          </a:xfrm>
        </p:grpSpPr>
        <p:sp>
          <p:nvSpPr>
            <p:cNvPr name="Freeform 5" id="5"/>
            <p:cNvSpPr/>
            <p:nvPr/>
          </p:nvSpPr>
          <p:spPr>
            <a:xfrm flipH="false" flipV="false" rot="0">
              <a:off x="25400" y="25400"/>
              <a:ext cx="19659600" cy="1435227"/>
            </a:xfrm>
            <a:custGeom>
              <a:avLst/>
              <a:gdLst/>
              <a:ahLst/>
              <a:cxnLst/>
              <a:rect r="r" b="b" t="t" l="l"/>
              <a:pathLst>
                <a:path h="1435227" w="19659600">
                  <a:moveTo>
                    <a:pt x="0" y="0"/>
                  </a:moveTo>
                  <a:lnTo>
                    <a:pt x="19659600" y="0"/>
                  </a:lnTo>
                  <a:lnTo>
                    <a:pt x="19659600" y="1435227"/>
                  </a:lnTo>
                  <a:lnTo>
                    <a:pt x="0" y="1435227"/>
                  </a:lnTo>
                  <a:close/>
                </a:path>
              </a:pathLst>
            </a:custGeom>
            <a:solidFill>
              <a:srgbClr val="213264"/>
            </a:solidFill>
            <a:ln w="12700">
              <a:solidFill>
                <a:srgbClr val="000000"/>
              </a:solidFill>
            </a:ln>
          </p:spPr>
        </p:sp>
        <p:sp>
          <p:nvSpPr>
            <p:cNvPr name="Freeform 6" id="6"/>
            <p:cNvSpPr/>
            <p:nvPr/>
          </p:nvSpPr>
          <p:spPr>
            <a:xfrm flipH="false" flipV="false" rot="0">
              <a:off x="0" y="0"/>
              <a:ext cx="19710400" cy="1486027"/>
            </a:xfrm>
            <a:custGeom>
              <a:avLst/>
              <a:gdLst/>
              <a:ahLst/>
              <a:cxnLst/>
              <a:rect r="r" b="b" t="t" l="l"/>
              <a:pathLst>
                <a:path h="1486027" w="19710400">
                  <a:moveTo>
                    <a:pt x="25400" y="0"/>
                  </a:moveTo>
                  <a:lnTo>
                    <a:pt x="19685000" y="0"/>
                  </a:lnTo>
                  <a:cubicBezTo>
                    <a:pt x="19698970" y="0"/>
                    <a:pt x="19710400" y="11430"/>
                    <a:pt x="19710400" y="25400"/>
                  </a:cubicBezTo>
                  <a:lnTo>
                    <a:pt x="19710400" y="1460627"/>
                  </a:lnTo>
                  <a:cubicBezTo>
                    <a:pt x="19710400" y="1474597"/>
                    <a:pt x="19698970" y="1486027"/>
                    <a:pt x="19685000" y="1486027"/>
                  </a:cubicBezTo>
                  <a:lnTo>
                    <a:pt x="25400" y="1486027"/>
                  </a:lnTo>
                  <a:cubicBezTo>
                    <a:pt x="11430" y="1486027"/>
                    <a:pt x="0" y="1474597"/>
                    <a:pt x="0" y="1460627"/>
                  </a:cubicBezTo>
                  <a:lnTo>
                    <a:pt x="0" y="25400"/>
                  </a:lnTo>
                  <a:cubicBezTo>
                    <a:pt x="0" y="11430"/>
                    <a:pt x="11430" y="0"/>
                    <a:pt x="25400" y="0"/>
                  </a:cubicBezTo>
                  <a:moveTo>
                    <a:pt x="25400" y="50800"/>
                  </a:moveTo>
                  <a:lnTo>
                    <a:pt x="25400" y="25400"/>
                  </a:lnTo>
                  <a:lnTo>
                    <a:pt x="50800" y="25400"/>
                  </a:lnTo>
                  <a:lnTo>
                    <a:pt x="50800" y="1460627"/>
                  </a:lnTo>
                  <a:lnTo>
                    <a:pt x="25400" y="1460627"/>
                  </a:lnTo>
                  <a:lnTo>
                    <a:pt x="25400" y="1435227"/>
                  </a:lnTo>
                  <a:lnTo>
                    <a:pt x="19685000" y="1435227"/>
                  </a:lnTo>
                  <a:lnTo>
                    <a:pt x="19685000" y="1460627"/>
                  </a:lnTo>
                  <a:lnTo>
                    <a:pt x="19659600" y="1460627"/>
                  </a:lnTo>
                  <a:lnTo>
                    <a:pt x="19659600" y="25400"/>
                  </a:lnTo>
                  <a:lnTo>
                    <a:pt x="19685000" y="25400"/>
                  </a:lnTo>
                  <a:lnTo>
                    <a:pt x="19685000" y="50800"/>
                  </a:lnTo>
                  <a:lnTo>
                    <a:pt x="25400" y="50800"/>
                  </a:lnTo>
                  <a:close/>
                </a:path>
              </a:pathLst>
            </a:custGeom>
            <a:solidFill>
              <a:srgbClr val="213264"/>
            </a:solidFill>
            <a:ln w="12700">
              <a:solidFill>
                <a:srgbClr val="000000"/>
              </a:solidFill>
            </a:ln>
          </p:spPr>
        </p:sp>
      </p:grpSp>
      <p:grpSp>
        <p:nvGrpSpPr>
          <p:cNvPr name="Group 7" id="7"/>
          <p:cNvGrpSpPr/>
          <p:nvPr/>
        </p:nvGrpSpPr>
        <p:grpSpPr>
          <a:xfrm rot="0">
            <a:off x="14833450" y="-628"/>
            <a:ext cx="168424" cy="1098536"/>
            <a:chOff x="0" y="0"/>
            <a:chExt cx="224566" cy="1464714"/>
          </a:xfrm>
        </p:grpSpPr>
        <p:sp>
          <p:nvSpPr>
            <p:cNvPr name="Freeform 8" id="8"/>
            <p:cNvSpPr/>
            <p:nvPr/>
          </p:nvSpPr>
          <p:spPr>
            <a:xfrm flipH="false" flipV="false" rot="0">
              <a:off x="0" y="0"/>
              <a:ext cx="224536" cy="1464691"/>
            </a:xfrm>
            <a:custGeom>
              <a:avLst/>
              <a:gdLst/>
              <a:ahLst/>
              <a:cxnLst/>
              <a:rect r="r" b="b" t="t" l="l"/>
              <a:pathLst>
                <a:path h="1464691" w="224536">
                  <a:moveTo>
                    <a:pt x="0" y="0"/>
                  </a:moveTo>
                  <a:lnTo>
                    <a:pt x="224536" y="0"/>
                  </a:lnTo>
                  <a:lnTo>
                    <a:pt x="224536" y="1464691"/>
                  </a:lnTo>
                  <a:lnTo>
                    <a:pt x="0" y="1464691"/>
                  </a:lnTo>
                  <a:close/>
                </a:path>
              </a:pathLst>
            </a:custGeom>
            <a:solidFill>
              <a:srgbClr val="7FBA00"/>
            </a:solidFill>
            <a:ln w="12700">
              <a:solidFill>
                <a:srgbClr val="000000"/>
              </a:solidFill>
            </a:ln>
          </p:spPr>
        </p:sp>
      </p:grpSp>
      <p:grpSp>
        <p:nvGrpSpPr>
          <p:cNvPr name="Group 9" id="9"/>
          <p:cNvGrpSpPr>
            <a:grpSpLocks noChangeAspect="true"/>
          </p:cNvGrpSpPr>
          <p:nvPr/>
        </p:nvGrpSpPr>
        <p:grpSpPr>
          <a:xfrm rot="0">
            <a:off x="0" y="-19050"/>
            <a:ext cx="14758988" cy="1085852"/>
            <a:chOff x="0" y="0"/>
            <a:chExt cx="19678650" cy="1447802"/>
          </a:xfrm>
        </p:grpSpPr>
        <p:sp>
          <p:nvSpPr>
            <p:cNvPr name="Freeform 10" id="10" descr="A blue and white background  Description automatically generated with medium confidence"/>
            <p:cNvSpPr/>
            <p:nvPr/>
          </p:nvSpPr>
          <p:spPr>
            <a:xfrm flipH="false" flipV="false" rot="0">
              <a:off x="0" y="0"/>
              <a:ext cx="19678650" cy="1447800"/>
            </a:xfrm>
            <a:custGeom>
              <a:avLst/>
              <a:gdLst/>
              <a:ahLst/>
              <a:cxnLst/>
              <a:rect r="r" b="b" t="t" l="l"/>
              <a:pathLst>
                <a:path h="1447800" w="19678650">
                  <a:moveTo>
                    <a:pt x="0" y="0"/>
                  </a:moveTo>
                  <a:lnTo>
                    <a:pt x="19678650" y="0"/>
                  </a:lnTo>
                  <a:lnTo>
                    <a:pt x="19678650" y="1447800"/>
                  </a:lnTo>
                  <a:lnTo>
                    <a:pt x="0" y="1447800"/>
                  </a:lnTo>
                  <a:lnTo>
                    <a:pt x="0" y="0"/>
                  </a:lnTo>
                  <a:close/>
                </a:path>
              </a:pathLst>
            </a:custGeom>
            <a:blipFill>
              <a:blip r:embed="rId3">
                <a:alphaModFix amt="16000"/>
              </a:blip>
              <a:stretch>
                <a:fillRect l="0" t="-213488" r="-1645" b="-549998"/>
              </a:stretch>
            </a:blipFill>
          </p:spPr>
        </p:sp>
      </p:grpSp>
      <p:grpSp>
        <p:nvGrpSpPr>
          <p:cNvPr name="Group 11" id="11"/>
          <p:cNvGrpSpPr/>
          <p:nvPr/>
        </p:nvGrpSpPr>
        <p:grpSpPr>
          <a:xfrm rot="0">
            <a:off x="17887950" y="-628"/>
            <a:ext cx="400050" cy="1098536"/>
            <a:chOff x="0" y="0"/>
            <a:chExt cx="533400" cy="1464714"/>
          </a:xfrm>
        </p:grpSpPr>
        <p:sp>
          <p:nvSpPr>
            <p:cNvPr name="Freeform 12" id="12"/>
            <p:cNvSpPr/>
            <p:nvPr/>
          </p:nvSpPr>
          <p:spPr>
            <a:xfrm flipH="false" flipV="false" rot="0">
              <a:off x="0" y="0"/>
              <a:ext cx="533400" cy="1464691"/>
            </a:xfrm>
            <a:custGeom>
              <a:avLst/>
              <a:gdLst/>
              <a:ahLst/>
              <a:cxnLst/>
              <a:rect r="r" b="b" t="t" l="l"/>
              <a:pathLst>
                <a:path h="1464691" w="533400">
                  <a:moveTo>
                    <a:pt x="0" y="0"/>
                  </a:moveTo>
                  <a:lnTo>
                    <a:pt x="533400" y="0"/>
                  </a:lnTo>
                  <a:lnTo>
                    <a:pt x="533400" y="1464691"/>
                  </a:lnTo>
                  <a:lnTo>
                    <a:pt x="0" y="1464691"/>
                  </a:lnTo>
                  <a:close/>
                </a:path>
              </a:pathLst>
            </a:custGeom>
            <a:solidFill>
              <a:srgbClr val="FED500"/>
            </a:solidFill>
            <a:ln w="12700">
              <a:solidFill>
                <a:srgbClr val="000000"/>
              </a:solidFill>
            </a:ln>
          </p:spPr>
        </p:sp>
      </p:grpSp>
      <p:sp>
        <p:nvSpPr>
          <p:cNvPr name="Freeform 13" id="13"/>
          <p:cNvSpPr/>
          <p:nvPr/>
        </p:nvSpPr>
        <p:spPr>
          <a:xfrm flipH="false" flipV="false" rot="0">
            <a:off x="10305160" y="1782309"/>
            <a:ext cx="7504210" cy="7733660"/>
          </a:xfrm>
          <a:custGeom>
            <a:avLst/>
            <a:gdLst/>
            <a:ahLst/>
            <a:cxnLst/>
            <a:rect r="r" b="b" t="t" l="l"/>
            <a:pathLst>
              <a:path h="7733660" w="7504210">
                <a:moveTo>
                  <a:pt x="0" y="0"/>
                </a:moveTo>
                <a:lnTo>
                  <a:pt x="7504210" y="0"/>
                </a:lnTo>
                <a:lnTo>
                  <a:pt x="7504210" y="7733660"/>
                </a:lnTo>
                <a:lnTo>
                  <a:pt x="0" y="7733660"/>
                </a:lnTo>
                <a:lnTo>
                  <a:pt x="0" y="0"/>
                </a:lnTo>
                <a:close/>
              </a:path>
            </a:pathLst>
          </a:custGeom>
          <a:blipFill>
            <a:blip r:embed="rId4"/>
            <a:stretch>
              <a:fillRect l="-4441" t="-10499" r="-9435" b="0"/>
            </a:stretch>
          </a:blipFill>
        </p:spPr>
      </p:sp>
      <p:sp>
        <p:nvSpPr>
          <p:cNvPr name="TextBox 14" id="14"/>
          <p:cNvSpPr txBox="true"/>
          <p:nvPr/>
        </p:nvSpPr>
        <p:spPr>
          <a:xfrm rot="0">
            <a:off x="315070" y="1508897"/>
            <a:ext cx="8971059" cy="527775"/>
          </a:xfrm>
          <a:prstGeom prst="rect">
            <a:avLst/>
          </a:prstGeom>
        </p:spPr>
        <p:txBody>
          <a:bodyPr anchor="t" rtlCol="false" tIns="0" lIns="0" bIns="0" rIns="0">
            <a:spAutoFit/>
          </a:bodyPr>
          <a:lstStyle/>
          <a:p>
            <a:pPr algn="l">
              <a:lnSpc>
                <a:spcPts val="3600"/>
              </a:lnSpc>
            </a:pPr>
            <a:r>
              <a:rPr lang="en-US" sz="3000" b="true">
                <a:solidFill>
                  <a:srgbClr val="213163"/>
                </a:solidFill>
                <a:latin typeface="Arial Bold"/>
                <a:ea typeface="Arial Bold"/>
                <a:cs typeface="Arial Bold"/>
                <a:sym typeface="Arial Bold"/>
              </a:rPr>
              <a:t>Conclusion:  </a:t>
            </a:r>
          </a:p>
        </p:txBody>
      </p:sp>
      <p:sp>
        <p:nvSpPr>
          <p:cNvPr name="TextBox 15" id="15"/>
          <p:cNvSpPr txBox="true"/>
          <p:nvPr/>
        </p:nvSpPr>
        <p:spPr>
          <a:xfrm rot="0">
            <a:off x="315070" y="2686544"/>
            <a:ext cx="8999088" cy="6829425"/>
          </a:xfrm>
          <a:prstGeom prst="rect">
            <a:avLst/>
          </a:prstGeom>
        </p:spPr>
        <p:txBody>
          <a:bodyPr anchor="t" rtlCol="false" tIns="0" lIns="0" bIns="0" rIns="0">
            <a:spAutoFit/>
          </a:bodyPr>
          <a:lstStyle/>
          <a:p>
            <a:pPr algn="just">
              <a:lnSpc>
                <a:spcPts val="3839"/>
              </a:lnSpc>
              <a:spcBef>
                <a:spcPct val="0"/>
              </a:spcBef>
            </a:pPr>
            <a:r>
              <a:rPr lang="en-US" sz="3199">
                <a:solidFill>
                  <a:srgbClr val="213163"/>
                </a:solidFill>
                <a:latin typeface="Times New Roman"/>
                <a:ea typeface="Times New Roman"/>
                <a:cs typeface="Times New Roman"/>
                <a:sym typeface="Times New Roman"/>
              </a:rPr>
              <a:t>The developed machine learning model accurately predicts the bioenergy potential of agricultural crop residues, offering a reliable and practical decision-support tool. By converting residue parameters into usable energy estimates, the system promotes sustainable biomass utilization and reduces dependency on conventional fossil fuels. The strong agreement between predicted and actual values confirms the model’s effectiveness and suitability for real-world deployment. Overall, this work supports cleaner agricultural practices, encourages renewable energy adoption, and assists farmers, researchers, and policymakers in making informed decisions regarding residue management and energy generation.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DAG471etTcM</dc:identifier>
  <dcterms:modified xsi:type="dcterms:W3CDTF">2011-08-01T06:04:30Z</dcterms:modified>
  <cp:revision>1</cp:revision>
  <dc:title>Week_3_Project_PPT_Template1.pptx</dc:title>
</cp:coreProperties>
</file>

<file path=docProps/thumbnail.jpeg>
</file>